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58"/>
  </p:normalViewPr>
  <p:slideViewPr>
    <p:cSldViewPr snapToGrid="0" snapToObjects="1">
      <p:cViewPr varScale="1">
        <p:scale>
          <a:sx n="90" d="100"/>
          <a:sy n="90" d="100"/>
        </p:scale>
        <p:origin x="23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08CEE-4684-4872-8823-4F64EE80BB9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16E53F6-5017-4E69-9975-8BD7318E7C8D}">
      <dgm:prSet/>
      <dgm:spPr/>
      <dgm:t>
        <a:bodyPr/>
        <a:lstStyle/>
        <a:p>
          <a:r>
            <a:rPr lang="en-US"/>
            <a:t>To preserve wilderness</a:t>
          </a:r>
        </a:p>
      </dgm:t>
    </dgm:pt>
    <dgm:pt modelId="{41AC45E9-DDC1-4804-B389-4AEC4A92B525}" type="parTrans" cxnId="{6912B81F-96DA-4B88-B43C-B00104F4C4C7}">
      <dgm:prSet/>
      <dgm:spPr/>
      <dgm:t>
        <a:bodyPr/>
        <a:lstStyle/>
        <a:p>
          <a:endParaRPr lang="en-US"/>
        </a:p>
      </dgm:t>
    </dgm:pt>
    <dgm:pt modelId="{86B68AC1-D370-4834-8FDD-E8EE5C32D705}" type="sibTrans" cxnId="{6912B81F-96DA-4B88-B43C-B00104F4C4C7}">
      <dgm:prSet/>
      <dgm:spPr/>
      <dgm:t>
        <a:bodyPr/>
        <a:lstStyle/>
        <a:p>
          <a:endParaRPr lang="en-US"/>
        </a:p>
      </dgm:t>
    </dgm:pt>
    <dgm:pt modelId="{F9518A4F-81B0-4282-9B1F-BD0A39007F20}">
      <dgm:prSet/>
      <dgm:spPr/>
      <dgm:t>
        <a:bodyPr/>
        <a:lstStyle/>
        <a:p>
          <a:r>
            <a:rPr lang="en-US"/>
            <a:t>To protect the health of ecosystems</a:t>
          </a:r>
        </a:p>
      </dgm:t>
    </dgm:pt>
    <dgm:pt modelId="{DE759823-4C56-4422-A6F2-454B5494764A}" type="parTrans" cxnId="{8FC615C3-4E56-444F-8751-4F756D3D723B}">
      <dgm:prSet/>
      <dgm:spPr/>
      <dgm:t>
        <a:bodyPr/>
        <a:lstStyle/>
        <a:p>
          <a:endParaRPr lang="en-US"/>
        </a:p>
      </dgm:t>
    </dgm:pt>
    <dgm:pt modelId="{A6399213-ACFD-4FB4-A512-CCD03BEE9533}" type="sibTrans" cxnId="{8FC615C3-4E56-444F-8751-4F756D3D723B}">
      <dgm:prSet/>
      <dgm:spPr/>
      <dgm:t>
        <a:bodyPr/>
        <a:lstStyle/>
        <a:p>
          <a:endParaRPr lang="en-US"/>
        </a:p>
      </dgm:t>
    </dgm:pt>
    <dgm:pt modelId="{E0FC76C1-EBA9-45BF-B2DB-7F53C8AE2B34}">
      <dgm:prSet/>
      <dgm:spPr/>
      <dgm:t>
        <a:bodyPr/>
        <a:lstStyle/>
        <a:p>
          <a:r>
            <a:rPr lang="en-US"/>
            <a:t>To save endangered species</a:t>
          </a:r>
        </a:p>
      </dgm:t>
    </dgm:pt>
    <dgm:pt modelId="{9741697C-ED21-4DE6-B9E4-F7D0C79C4EF8}" type="parTrans" cxnId="{EE5907DC-BE11-4059-ACD2-B76E8C2B0C39}">
      <dgm:prSet/>
      <dgm:spPr/>
      <dgm:t>
        <a:bodyPr/>
        <a:lstStyle/>
        <a:p>
          <a:endParaRPr lang="en-US"/>
        </a:p>
      </dgm:t>
    </dgm:pt>
    <dgm:pt modelId="{1E674537-4383-4A00-874C-E323E1988743}" type="sibTrans" cxnId="{EE5907DC-BE11-4059-ACD2-B76E8C2B0C39}">
      <dgm:prSet/>
      <dgm:spPr/>
      <dgm:t>
        <a:bodyPr/>
        <a:lstStyle/>
        <a:p>
          <a:endParaRPr lang="en-US"/>
        </a:p>
      </dgm:t>
    </dgm:pt>
    <dgm:pt modelId="{187AF1D8-7BE4-4D26-9DCF-8309774F06C9}">
      <dgm:prSet/>
      <dgm:spPr/>
      <dgm:t>
        <a:bodyPr/>
        <a:lstStyle/>
        <a:p>
          <a:r>
            <a:rPr lang="en-US"/>
            <a:t>To foster a respectful attitude toward nature</a:t>
          </a:r>
        </a:p>
      </dgm:t>
    </dgm:pt>
    <dgm:pt modelId="{73233DF1-F235-44D9-AB35-B103EAE6D565}" type="parTrans" cxnId="{047E287E-B59A-4201-AF95-268893B8E572}">
      <dgm:prSet/>
      <dgm:spPr/>
      <dgm:t>
        <a:bodyPr/>
        <a:lstStyle/>
        <a:p>
          <a:endParaRPr lang="en-US"/>
        </a:p>
      </dgm:t>
    </dgm:pt>
    <dgm:pt modelId="{58F70FD7-E930-47CE-8175-AC4BE081BC3F}" type="sibTrans" cxnId="{047E287E-B59A-4201-AF95-268893B8E572}">
      <dgm:prSet/>
      <dgm:spPr/>
      <dgm:t>
        <a:bodyPr/>
        <a:lstStyle/>
        <a:p>
          <a:endParaRPr lang="en-US"/>
        </a:p>
      </dgm:t>
    </dgm:pt>
    <dgm:pt modelId="{FACE8431-FFFD-4F78-9C30-180670CE6843}">
      <dgm:prSet/>
      <dgm:spPr/>
      <dgm:t>
        <a:bodyPr/>
        <a:lstStyle/>
        <a:p>
          <a:r>
            <a:rPr lang="en-US"/>
            <a:t>More recently, to address issues of environmental justice</a:t>
          </a:r>
        </a:p>
      </dgm:t>
    </dgm:pt>
    <dgm:pt modelId="{CF4CCE89-CE07-4211-A72A-8A41999D181D}" type="parTrans" cxnId="{4438094D-905F-4D81-8BA4-090D9A3F1A92}">
      <dgm:prSet/>
      <dgm:spPr/>
      <dgm:t>
        <a:bodyPr/>
        <a:lstStyle/>
        <a:p>
          <a:endParaRPr lang="en-US"/>
        </a:p>
      </dgm:t>
    </dgm:pt>
    <dgm:pt modelId="{19D48D81-5F25-45E1-B98B-169A06B3E60A}" type="sibTrans" cxnId="{4438094D-905F-4D81-8BA4-090D9A3F1A92}">
      <dgm:prSet/>
      <dgm:spPr/>
      <dgm:t>
        <a:bodyPr/>
        <a:lstStyle/>
        <a:p>
          <a:endParaRPr lang="en-US"/>
        </a:p>
      </dgm:t>
    </dgm:pt>
    <dgm:pt modelId="{862128D1-7682-D944-B777-314A7389B9E2}" type="pres">
      <dgm:prSet presAssocID="{A1008CEE-4684-4872-8823-4F64EE80BB97}" presName="vert0" presStyleCnt="0">
        <dgm:presLayoutVars>
          <dgm:dir/>
          <dgm:animOne val="branch"/>
          <dgm:animLvl val="lvl"/>
        </dgm:presLayoutVars>
      </dgm:prSet>
      <dgm:spPr/>
    </dgm:pt>
    <dgm:pt modelId="{F25D81EE-C253-F442-8F64-1FF734E21B11}" type="pres">
      <dgm:prSet presAssocID="{716E53F6-5017-4E69-9975-8BD7318E7C8D}" presName="thickLine" presStyleLbl="alignNode1" presStyleIdx="0" presStyleCnt="5"/>
      <dgm:spPr/>
    </dgm:pt>
    <dgm:pt modelId="{11FB79B2-4F60-F14E-B313-8EBF368C6AD0}" type="pres">
      <dgm:prSet presAssocID="{716E53F6-5017-4E69-9975-8BD7318E7C8D}" presName="horz1" presStyleCnt="0"/>
      <dgm:spPr/>
    </dgm:pt>
    <dgm:pt modelId="{DC1C1576-CA63-6F41-9A0C-A3E40C952747}" type="pres">
      <dgm:prSet presAssocID="{716E53F6-5017-4E69-9975-8BD7318E7C8D}" presName="tx1" presStyleLbl="revTx" presStyleIdx="0" presStyleCnt="5"/>
      <dgm:spPr/>
    </dgm:pt>
    <dgm:pt modelId="{F53EFCE7-9A15-0940-BCD3-91B3E9EA0C68}" type="pres">
      <dgm:prSet presAssocID="{716E53F6-5017-4E69-9975-8BD7318E7C8D}" presName="vert1" presStyleCnt="0"/>
      <dgm:spPr/>
    </dgm:pt>
    <dgm:pt modelId="{C1A154D3-48CE-5B4C-BAD6-507771C6D95F}" type="pres">
      <dgm:prSet presAssocID="{F9518A4F-81B0-4282-9B1F-BD0A39007F20}" presName="thickLine" presStyleLbl="alignNode1" presStyleIdx="1" presStyleCnt="5"/>
      <dgm:spPr/>
    </dgm:pt>
    <dgm:pt modelId="{EF66F5D1-649A-B446-A719-D3DC50011E32}" type="pres">
      <dgm:prSet presAssocID="{F9518A4F-81B0-4282-9B1F-BD0A39007F20}" presName="horz1" presStyleCnt="0"/>
      <dgm:spPr/>
    </dgm:pt>
    <dgm:pt modelId="{C79E79D2-F7DA-DC45-9875-3546FE9C6D1B}" type="pres">
      <dgm:prSet presAssocID="{F9518A4F-81B0-4282-9B1F-BD0A39007F20}" presName="tx1" presStyleLbl="revTx" presStyleIdx="1" presStyleCnt="5"/>
      <dgm:spPr/>
    </dgm:pt>
    <dgm:pt modelId="{F3B51E00-D07D-B046-8099-E445694382A4}" type="pres">
      <dgm:prSet presAssocID="{F9518A4F-81B0-4282-9B1F-BD0A39007F20}" presName="vert1" presStyleCnt="0"/>
      <dgm:spPr/>
    </dgm:pt>
    <dgm:pt modelId="{3124B0C2-ABAE-0940-BB41-4CF2A0859BEA}" type="pres">
      <dgm:prSet presAssocID="{E0FC76C1-EBA9-45BF-B2DB-7F53C8AE2B34}" presName="thickLine" presStyleLbl="alignNode1" presStyleIdx="2" presStyleCnt="5"/>
      <dgm:spPr/>
    </dgm:pt>
    <dgm:pt modelId="{C1003EC4-31E1-334A-9908-ADC9552532E1}" type="pres">
      <dgm:prSet presAssocID="{E0FC76C1-EBA9-45BF-B2DB-7F53C8AE2B34}" presName="horz1" presStyleCnt="0"/>
      <dgm:spPr/>
    </dgm:pt>
    <dgm:pt modelId="{338DF6BF-D86D-264A-B22F-A73850AE4973}" type="pres">
      <dgm:prSet presAssocID="{E0FC76C1-EBA9-45BF-B2DB-7F53C8AE2B34}" presName="tx1" presStyleLbl="revTx" presStyleIdx="2" presStyleCnt="5"/>
      <dgm:spPr/>
    </dgm:pt>
    <dgm:pt modelId="{7527D720-6855-624B-BD98-0C7B48233DC7}" type="pres">
      <dgm:prSet presAssocID="{E0FC76C1-EBA9-45BF-B2DB-7F53C8AE2B34}" presName="vert1" presStyleCnt="0"/>
      <dgm:spPr/>
    </dgm:pt>
    <dgm:pt modelId="{E3495006-5E68-2641-8441-AB1D9103C3F5}" type="pres">
      <dgm:prSet presAssocID="{187AF1D8-7BE4-4D26-9DCF-8309774F06C9}" presName="thickLine" presStyleLbl="alignNode1" presStyleIdx="3" presStyleCnt="5"/>
      <dgm:spPr/>
    </dgm:pt>
    <dgm:pt modelId="{F9DC29D9-D1A2-184C-8747-DBFD4952A5C0}" type="pres">
      <dgm:prSet presAssocID="{187AF1D8-7BE4-4D26-9DCF-8309774F06C9}" presName="horz1" presStyleCnt="0"/>
      <dgm:spPr/>
    </dgm:pt>
    <dgm:pt modelId="{3FC3684D-2206-0D4D-8554-E56709351252}" type="pres">
      <dgm:prSet presAssocID="{187AF1D8-7BE4-4D26-9DCF-8309774F06C9}" presName="tx1" presStyleLbl="revTx" presStyleIdx="3" presStyleCnt="5"/>
      <dgm:spPr/>
    </dgm:pt>
    <dgm:pt modelId="{0BEA656A-63CB-D845-A4CB-739A40BA5527}" type="pres">
      <dgm:prSet presAssocID="{187AF1D8-7BE4-4D26-9DCF-8309774F06C9}" presName="vert1" presStyleCnt="0"/>
      <dgm:spPr/>
    </dgm:pt>
    <dgm:pt modelId="{6564DC34-4155-E241-8D62-CD0B8EEC729D}" type="pres">
      <dgm:prSet presAssocID="{FACE8431-FFFD-4F78-9C30-180670CE6843}" presName="thickLine" presStyleLbl="alignNode1" presStyleIdx="4" presStyleCnt="5"/>
      <dgm:spPr/>
    </dgm:pt>
    <dgm:pt modelId="{1611ED3B-E39A-3641-8820-C596A0DE1419}" type="pres">
      <dgm:prSet presAssocID="{FACE8431-FFFD-4F78-9C30-180670CE6843}" presName="horz1" presStyleCnt="0"/>
      <dgm:spPr/>
    </dgm:pt>
    <dgm:pt modelId="{F5CB61EB-CCDA-8C48-B304-A480453273A6}" type="pres">
      <dgm:prSet presAssocID="{FACE8431-FFFD-4F78-9C30-180670CE6843}" presName="tx1" presStyleLbl="revTx" presStyleIdx="4" presStyleCnt="5"/>
      <dgm:spPr/>
    </dgm:pt>
    <dgm:pt modelId="{469DBA46-4C62-EC4D-BA24-86D7A237B2DE}" type="pres">
      <dgm:prSet presAssocID="{FACE8431-FFFD-4F78-9C30-180670CE6843}" presName="vert1" presStyleCnt="0"/>
      <dgm:spPr/>
    </dgm:pt>
  </dgm:ptLst>
  <dgm:cxnLst>
    <dgm:cxn modelId="{C048691A-67FA-DB41-9554-C3485CB86307}" type="presOf" srcId="{FACE8431-FFFD-4F78-9C30-180670CE6843}" destId="{F5CB61EB-CCDA-8C48-B304-A480453273A6}" srcOrd="0" destOrd="0" presId="urn:microsoft.com/office/officeart/2008/layout/LinedList"/>
    <dgm:cxn modelId="{6912B81F-96DA-4B88-B43C-B00104F4C4C7}" srcId="{A1008CEE-4684-4872-8823-4F64EE80BB97}" destId="{716E53F6-5017-4E69-9975-8BD7318E7C8D}" srcOrd="0" destOrd="0" parTransId="{41AC45E9-DDC1-4804-B389-4AEC4A92B525}" sibTransId="{86B68AC1-D370-4834-8FDD-E8EE5C32D705}"/>
    <dgm:cxn modelId="{7343B52D-1545-6C42-89B1-18AA265373ED}" type="presOf" srcId="{A1008CEE-4684-4872-8823-4F64EE80BB97}" destId="{862128D1-7682-D944-B777-314A7389B9E2}" srcOrd="0" destOrd="0" presId="urn:microsoft.com/office/officeart/2008/layout/LinedList"/>
    <dgm:cxn modelId="{A5D9773B-3176-D84F-875E-7A26ADFAFF1F}" type="presOf" srcId="{187AF1D8-7BE4-4D26-9DCF-8309774F06C9}" destId="{3FC3684D-2206-0D4D-8554-E56709351252}" srcOrd="0" destOrd="0" presId="urn:microsoft.com/office/officeart/2008/layout/LinedList"/>
    <dgm:cxn modelId="{4438094D-905F-4D81-8BA4-090D9A3F1A92}" srcId="{A1008CEE-4684-4872-8823-4F64EE80BB97}" destId="{FACE8431-FFFD-4F78-9C30-180670CE6843}" srcOrd="4" destOrd="0" parTransId="{CF4CCE89-CE07-4211-A72A-8A41999D181D}" sibTransId="{19D48D81-5F25-45E1-B98B-169A06B3E60A}"/>
    <dgm:cxn modelId="{047E287E-B59A-4201-AF95-268893B8E572}" srcId="{A1008CEE-4684-4872-8823-4F64EE80BB97}" destId="{187AF1D8-7BE4-4D26-9DCF-8309774F06C9}" srcOrd="3" destOrd="0" parTransId="{73233DF1-F235-44D9-AB35-B103EAE6D565}" sibTransId="{58F70FD7-E930-47CE-8175-AC4BE081BC3F}"/>
    <dgm:cxn modelId="{2049D4A9-EF2D-F94B-AFC7-73CD308B65CA}" type="presOf" srcId="{E0FC76C1-EBA9-45BF-B2DB-7F53C8AE2B34}" destId="{338DF6BF-D86D-264A-B22F-A73850AE4973}" srcOrd="0" destOrd="0" presId="urn:microsoft.com/office/officeart/2008/layout/LinedList"/>
    <dgm:cxn modelId="{00FE02BB-2FF7-F741-A996-D0351B2B6E7C}" type="presOf" srcId="{716E53F6-5017-4E69-9975-8BD7318E7C8D}" destId="{DC1C1576-CA63-6F41-9A0C-A3E40C952747}" srcOrd="0" destOrd="0" presId="urn:microsoft.com/office/officeart/2008/layout/LinedList"/>
    <dgm:cxn modelId="{8FC615C3-4E56-444F-8751-4F756D3D723B}" srcId="{A1008CEE-4684-4872-8823-4F64EE80BB97}" destId="{F9518A4F-81B0-4282-9B1F-BD0A39007F20}" srcOrd="1" destOrd="0" parTransId="{DE759823-4C56-4422-A6F2-454B5494764A}" sibTransId="{A6399213-ACFD-4FB4-A512-CCD03BEE9533}"/>
    <dgm:cxn modelId="{538A1FD4-3DA4-5840-9A01-A5780BF152B5}" type="presOf" srcId="{F9518A4F-81B0-4282-9B1F-BD0A39007F20}" destId="{C79E79D2-F7DA-DC45-9875-3546FE9C6D1B}" srcOrd="0" destOrd="0" presId="urn:microsoft.com/office/officeart/2008/layout/LinedList"/>
    <dgm:cxn modelId="{EE5907DC-BE11-4059-ACD2-B76E8C2B0C39}" srcId="{A1008CEE-4684-4872-8823-4F64EE80BB97}" destId="{E0FC76C1-EBA9-45BF-B2DB-7F53C8AE2B34}" srcOrd="2" destOrd="0" parTransId="{9741697C-ED21-4DE6-B9E4-F7D0C79C4EF8}" sibTransId="{1E674537-4383-4A00-874C-E323E1988743}"/>
    <dgm:cxn modelId="{71BF09EE-56C8-FE46-AEAD-C6F25C6209F8}" type="presParOf" srcId="{862128D1-7682-D944-B777-314A7389B9E2}" destId="{F25D81EE-C253-F442-8F64-1FF734E21B11}" srcOrd="0" destOrd="0" presId="urn:microsoft.com/office/officeart/2008/layout/LinedList"/>
    <dgm:cxn modelId="{BF78D7CA-1939-7B48-B18B-C8E5E08B4292}" type="presParOf" srcId="{862128D1-7682-D944-B777-314A7389B9E2}" destId="{11FB79B2-4F60-F14E-B313-8EBF368C6AD0}" srcOrd="1" destOrd="0" presId="urn:microsoft.com/office/officeart/2008/layout/LinedList"/>
    <dgm:cxn modelId="{9D8BC6C4-88F6-9C49-AD56-B29FF5DEC518}" type="presParOf" srcId="{11FB79B2-4F60-F14E-B313-8EBF368C6AD0}" destId="{DC1C1576-CA63-6F41-9A0C-A3E40C952747}" srcOrd="0" destOrd="0" presId="urn:microsoft.com/office/officeart/2008/layout/LinedList"/>
    <dgm:cxn modelId="{5ABDB5A3-3372-9348-A85C-9F3F066AFFBE}" type="presParOf" srcId="{11FB79B2-4F60-F14E-B313-8EBF368C6AD0}" destId="{F53EFCE7-9A15-0940-BCD3-91B3E9EA0C68}" srcOrd="1" destOrd="0" presId="urn:microsoft.com/office/officeart/2008/layout/LinedList"/>
    <dgm:cxn modelId="{CE9F83E2-C7F1-104E-AE4F-C56FE50567D2}" type="presParOf" srcId="{862128D1-7682-D944-B777-314A7389B9E2}" destId="{C1A154D3-48CE-5B4C-BAD6-507771C6D95F}" srcOrd="2" destOrd="0" presId="urn:microsoft.com/office/officeart/2008/layout/LinedList"/>
    <dgm:cxn modelId="{499BCA8D-7B75-D044-A635-060FC55F7325}" type="presParOf" srcId="{862128D1-7682-D944-B777-314A7389B9E2}" destId="{EF66F5D1-649A-B446-A719-D3DC50011E32}" srcOrd="3" destOrd="0" presId="urn:microsoft.com/office/officeart/2008/layout/LinedList"/>
    <dgm:cxn modelId="{99A8B568-9AE7-0B4D-ADA5-40C282E79E7B}" type="presParOf" srcId="{EF66F5D1-649A-B446-A719-D3DC50011E32}" destId="{C79E79D2-F7DA-DC45-9875-3546FE9C6D1B}" srcOrd="0" destOrd="0" presId="urn:microsoft.com/office/officeart/2008/layout/LinedList"/>
    <dgm:cxn modelId="{809A688B-1EC1-194E-B74E-8F34C7EF95FD}" type="presParOf" srcId="{EF66F5D1-649A-B446-A719-D3DC50011E32}" destId="{F3B51E00-D07D-B046-8099-E445694382A4}" srcOrd="1" destOrd="0" presId="urn:microsoft.com/office/officeart/2008/layout/LinedList"/>
    <dgm:cxn modelId="{0D802BDD-A931-F447-AF45-3695C063B22A}" type="presParOf" srcId="{862128D1-7682-D944-B777-314A7389B9E2}" destId="{3124B0C2-ABAE-0940-BB41-4CF2A0859BEA}" srcOrd="4" destOrd="0" presId="urn:microsoft.com/office/officeart/2008/layout/LinedList"/>
    <dgm:cxn modelId="{7D77A6E6-976B-174C-9A5F-D551883C60D6}" type="presParOf" srcId="{862128D1-7682-D944-B777-314A7389B9E2}" destId="{C1003EC4-31E1-334A-9908-ADC9552532E1}" srcOrd="5" destOrd="0" presId="urn:microsoft.com/office/officeart/2008/layout/LinedList"/>
    <dgm:cxn modelId="{B083618D-F4F9-4E49-AA67-C6CE75977118}" type="presParOf" srcId="{C1003EC4-31E1-334A-9908-ADC9552532E1}" destId="{338DF6BF-D86D-264A-B22F-A73850AE4973}" srcOrd="0" destOrd="0" presId="urn:microsoft.com/office/officeart/2008/layout/LinedList"/>
    <dgm:cxn modelId="{DC84CEE5-8132-D049-9A8C-36E65DD883A9}" type="presParOf" srcId="{C1003EC4-31E1-334A-9908-ADC9552532E1}" destId="{7527D720-6855-624B-BD98-0C7B48233DC7}" srcOrd="1" destOrd="0" presId="urn:microsoft.com/office/officeart/2008/layout/LinedList"/>
    <dgm:cxn modelId="{86FA18AD-C3C8-B249-B399-DA410AFB8546}" type="presParOf" srcId="{862128D1-7682-D944-B777-314A7389B9E2}" destId="{E3495006-5E68-2641-8441-AB1D9103C3F5}" srcOrd="6" destOrd="0" presId="urn:microsoft.com/office/officeart/2008/layout/LinedList"/>
    <dgm:cxn modelId="{12263A67-ECF9-634F-9DBE-569BC55AA467}" type="presParOf" srcId="{862128D1-7682-D944-B777-314A7389B9E2}" destId="{F9DC29D9-D1A2-184C-8747-DBFD4952A5C0}" srcOrd="7" destOrd="0" presId="urn:microsoft.com/office/officeart/2008/layout/LinedList"/>
    <dgm:cxn modelId="{1CB05E7F-B3FD-B240-A029-A7F714C37708}" type="presParOf" srcId="{F9DC29D9-D1A2-184C-8747-DBFD4952A5C0}" destId="{3FC3684D-2206-0D4D-8554-E56709351252}" srcOrd="0" destOrd="0" presId="urn:microsoft.com/office/officeart/2008/layout/LinedList"/>
    <dgm:cxn modelId="{AB3F08AC-35E9-AC4A-B893-F2A0FE57DC02}" type="presParOf" srcId="{F9DC29D9-D1A2-184C-8747-DBFD4952A5C0}" destId="{0BEA656A-63CB-D845-A4CB-739A40BA5527}" srcOrd="1" destOrd="0" presId="urn:microsoft.com/office/officeart/2008/layout/LinedList"/>
    <dgm:cxn modelId="{0D42D090-E08F-D046-B1D2-094AA418D237}" type="presParOf" srcId="{862128D1-7682-D944-B777-314A7389B9E2}" destId="{6564DC34-4155-E241-8D62-CD0B8EEC729D}" srcOrd="8" destOrd="0" presId="urn:microsoft.com/office/officeart/2008/layout/LinedList"/>
    <dgm:cxn modelId="{59312F02-C609-B84C-AF33-3178FE7E577A}" type="presParOf" srcId="{862128D1-7682-D944-B777-314A7389B9E2}" destId="{1611ED3B-E39A-3641-8820-C596A0DE1419}" srcOrd="9" destOrd="0" presId="urn:microsoft.com/office/officeart/2008/layout/LinedList"/>
    <dgm:cxn modelId="{87264C45-6279-8C41-B9DF-9384775C11F5}" type="presParOf" srcId="{1611ED3B-E39A-3641-8820-C596A0DE1419}" destId="{F5CB61EB-CCDA-8C48-B304-A480453273A6}" srcOrd="0" destOrd="0" presId="urn:microsoft.com/office/officeart/2008/layout/LinedList"/>
    <dgm:cxn modelId="{8FB95ECF-D1B8-434F-9EFD-6BE077170859}" type="presParOf" srcId="{1611ED3B-E39A-3641-8820-C596A0DE1419}" destId="{469DBA46-4C62-EC4D-BA24-86D7A237B2D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FC5FE-F0F8-4774-957A-34E84FF844D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DF6D852-5DA9-45C4-8F10-00B9D88C8C76}">
      <dgm:prSet/>
      <dgm:spPr/>
      <dgm:t>
        <a:bodyPr/>
        <a:lstStyle/>
        <a:p>
          <a:endParaRPr lang="en-US" dirty="0"/>
        </a:p>
      </dgm:t>
    </dgm:pt>
    <dgm:pt modelId="{7AB921DC-FB81-4576-8C1C-141BAA01918F}" type="parTrans" cxnId="{AE2BA414-FFC3-4D94-B754-188A7501DF98}">
      <dgm:prSet/>
      <dgm:spPr/>
      <dgm:t>
        <a:bodyPr/>
        <a:lstStyle/>
        <a:p>
          <a:endParaRPr lang="en-US"/>
        </a:p>
      </dgm:t>
    </dgm:pt>
    <dgm:pt modelId="{10BD23CD-C8FD-4599-A5B7-967C90A3FCB6}" type="sibTrans" cxnId="{AE2BA414-FFC3-4D94-B754-188A7501DF98}">
      <dgm:prSet/>
      <dgm:spPr/>
      <dgm:t>
        <a:bodyPr/>
        <a:lstStyle/>
        <a:p>
          <a:endParaRPr lang="en-US"/>
        </a:p>
      </dgm:t>
    </dgm:pt>
    <dgm:pt modelId="{693EBB18-8146-44E9-81A2-8579FF920616}">
      <dgm:prSet/>
      <dgm:spPr/>
      <dgm:t>
        <a:bodyPr/>
        <a:lstStyle/>
        <a:p>
          <a:r>
            <a:rPr lang="en-US"/>
            <a:t>(1) The </a:t>
          </a:r>
          <a:r>
            <a:rPr lang="en-US" i="1"/>
            <a:t>relative weakness</a:t>
          </a:r>
          <a:r>
            <a:rPr lang="en-US"/>
            <a:t> of aesthetic reasons (viz. economic/utilitarian and moral reasons)</a:t>
          </a:r>
        </a:p>
      </dgm:t>
    </dgm:pt>
    <dgm:pt modelId="{F357A918-5DE9-4D4B-B228-93C81FB9E606}" type="parTrans" cxnId="{A901E454-8B3B-419B-95BD-0AA5F2CEC08F}">
      <dgm:prSet/>
      <dgm:spPr/>
      <dgm:t>
        <a:bodyPr/>
        <a:lstStyle/>
        <a:p>
          <a:endParaRPr lang="en-US"/>
        </a:p>
      </dgm:t>
    </dgm:pt>
    <dgm:pt modelId="{E3681D03-89CF-471F-A54C-91E37122A16F}" type="sibTrans" cxnId="{A901E454-8B3B-419B-95BD-0AA5F2CEC08F}">
      <dgm:prSet/>
      <dgm:spPr/>
      <dgm:t>
        <a:bodyPr/>
        <a:lstStyle/>
        <a:p>
          <a:endParaRPr lang="en-US"/>
        </a:p>
      </dgm:t>
    </dgm:pt>
    <dgm:pt modelId="{A68A7F88-E515-4DC5-A379-E33761A85145}">
      <dgm:prSet/>
      <dgm:spPr/>
      <dgm:t>
        <a:bodyPr/>
        <a:lstStyle/>
        <a:p>
          <a:r>
            <a:rPr lang="en-US"/>
            <a:t>(2) The </a:t>
          </a:r>
          <a:r>
            <a:rPr lang="en-US" i="1"/>
            <a:t>partiality</a:t>
          </a:r>
          <a:r>
            <a:rPr lang="en-US"/>
            <a:t> of aesthetic reasons  </a:t>
          </a:r>
        </a:p>
      </dgm:t>
    </dgm:pt>
    <dgm:pt modelId="{12F94514-327E-432E-BFD3-143925FA0BB5}" type="parTrans" cxnId="{BC21BCD2-B471-4E09-95D6-019D12C89CE0}">
      <dgm:prSet/>
      <dgm:spPr/>
      <dgm:t>
        <a:bodyPr/>
        <a:lstStyle/>
        <a:p>
          <a:endParaRPr lang="en-US"/>
        </a:p>
      </dgm:t>
    </dgm:pt>
    <dgm:pt modelId="{3B6B0F6D-60D2-4FB8-A794-9C7CA5D0DEEF}" type="sibTrans" cxnId="{BC21BCD2-B471-4E09-95D6-019D12C89CE0}">
      <dgm:prSet/>
      <dgm:spPr/>
      <dgm:t>
        <a:bodyPr/>
        <a:lstStyle/>
        <a:p>
          <a:endParaRPr lang="en-US"/>
        </a:p>
      </dgm:t>
    </dgm:pt>
    <dgm:pt modelId="{B6500A20-2004-460E-A337-A55FD6F33360}">
      <dgm:prSet/>
      <dgm:spPr/>
      <dgm:t>
        <a:bodyPr/>
        <a:lstStyle/>
        <a:p>
          <a:r>
            <a:rPr lang="en-US"/>
            <a:t>(3) The </a:t>
          </a:r>
          <a:r>
            <a:rPr lang="en-US" i="1"/>
            <a:t>anthropocentrism</a:t>
          </a:r>
          <a:r>
            <a:rPr lang="en-US"/>
            <a:t> of aesthetic reasons</a:t>
          </a:r>
        </a:p>
      </dgm:t>
    </dgm:pt>
    <dgm:pt modelId="{FA70573D-AE0A-4BD4-BFCC-92F4559F2BF3}" type="parTrans" cxnId="{7081F39F-DD06-4F82-9B46-130A25863090}">
      <dgm:prSet/>
      <dgm:spPr/>
      <dgm:t>
        <a:bodyPr/>
        <a:lstStyle/>
        <a:p>
          <a:endParaRPr lang="en-US"/>
        </a:p>
      </dgm:t>
    </dgm:pt>
    <dgm:pt modelId="{2F71A220-748E-4C63-B370-EBD979F1B9AE}" type="sibTrans" cxnId="{7081F39F-DD06-4F82-9B46-130A25863090}">
      <dgm:prSet/>
      <dgm:spPr/>
      <dgm:t>
        <a:bodyPr/>
        <a:lstStyle/>
        <a:p>
          <a:endParaRPr lang="en-US"/>
        </a:p>
      </dgm:t>
    </dgm:pt>
    <dgm:pt modelId="{98F71563-5FE8-8C4F-9E38-0EC9B929799C}" type="pres">
      <dgm:prSet presAssocID="{A90FC5FE-F0F8-4774-957A-34E84FF844D0}" presName="vert0" presStyleCnt="0">
        <dgm:presLayoutVars>
          <dgm:dir/>
          <dgm:animOne val="branch"/>
          <dgm:animLvl val="lvl"/>
        </dgm:presLayoutVars>
      </dgm:prSet>
      <dgm:spPr/>
    </dgm:pt>
    <dgm:pt modelId="{441F75D5-3CEF-EF45-B3E6-51A2609E456D}" type="pres">
      <dgm:prSet presAssocID="{1DF6D852-5DA9-45C4-8F10-00B9D88C8C76}" presName="thickLine" presStyleLbl="alignNode1" presStyleIdx="0" presStyleCnt="4"/>
      <dgm:spPr/>
    </dgm:pt>
    <dgm:pt modelId="{1838D78A-E306-EA4E-ADA3-833E89BD8F1C}" type="pres">
      <dgm:prSet presAssocID="{1DF6D852-5DA9-45C4-8F10-00B9D88C8C76}" presName="horz1" presStyleCnt="0"/>
      <dgm:spPr/>
    </dgm:pt>
    <dgm:pt modelId="{872FF9B0-0DC8-354E-82B3-8E196D094EDA}" type="pres">
      <dgm:prSet presAssocID="{1DF6D852-5DA9-45C4-8F10-00B9D88C8C76}" presName="tx1" presStyleLbl="revTx" presStyleIdx="0" presStyleCnt="4"/>
      <dgm:spPr/>
    </dgm:pt>
    <dgm:pt modelId="{3FCC568F-D56B-5B44-8E9D-2219FFB18342}" type="pres">
      <dgm:prSet presAssocID="{1DF6D852-5DA9-45C4-8F10-00B9D88C8C76}" presName="vert1" presStyleCnt="0"/>
      <dgm:spPr/>
    </dgm:pt>
    <dgm:pt modelId="{74B30CA5-A63C-A141-BFE6-4D521A40F593}" type="pres">
      <dgm:prSet presAssocID="{693EBB18-8146-44E9-81A2-8579FF920616}" presName="thickLine" presStyleLbl="alignNode1" presStyleIdx="1" presStyleCnt="4"/>
      <dgm:spPr/>
    </dgm:pt>
    <dgm:pt modelId="{16BA12CC-3492-7A40-9DDB-72FA7FC25974}" type="pres">
      <dgm:prSet presAssocID="{693EBB18-8146-44E9-81A2-8579FF920616}" presName="horz1" presStyleCnt="0"/>
      <dgm:spPr/>
    </dgm:pt>
    <dgm:pt modelId="{027BE3A5-1F33-5B4E-8DE1-6E83C6ED4751}" type="pres">
      <dgm:prSet presAssocID="{693EBB18-8146-44E9-81A2-8579FF920616}" presName="tx1" presStyleLbl="revTx" presStyleIdx="1" presStyleCnt="4"/>
      <dgm:spPr/>
    </dgm:pt>
    <dgm:pt modelId="{81EE88AB-360B-8646-9A88-75340B5C9095}" type="pres">
      <dgm:prSet presAssocID="{693EBB18-8146-44E9-81A2-8579FF920616}" presName="vert1" presStyleCnt="0"/>
      <dgm:spPr/>
    </dgm:pt>
    <dgm:pt modelId="{42A3DB42-9A3B-184D-B0F0-74FC275370BA}" type="pres">
      <dgm:prSet presAssocID="{A68A7F88-E515-4DC5-A379-E33761A85145}" presName="thickLine" presStyleLbl="alignNode1" presStyleIdx="2" presStyleCnt="4"/>
      <dgm:spPr/>
    </dgm:pt>
    <dgm:pt modelId="{FDCB8B95-A83C-A640-B203-F9201E9F11C4}" type="pres">
      <dgm:prSet presAssocID="{A68A7F88-E515-4DC5-A379-E33761A85145}" presName="horz1" presStyleCnt="0"/>
      <dgm:spPr/>
    </dgm:pt>
    <dgm:pt modelId="{96CA69EE-91AB-7B4E-B08B-5D9CFAB0E434}" type="pres">
      <dgm:prSet presAssocID="{A68A7F88-E515-4DC5-A379-E33761A85145}" presName="tx1" presStyleLbl="revTx" presStyleIdx="2" presStyleCnt="4"/>
      <dgm:spPr/>
    </dgm:pt>
    <dgm:pt modelId="{45F95283-F001-A643-B5F4-91C06ABEA293}" type="pres">
      <dgm:prSet presAssocID="{A68A7F88-E515-4DC5-A379-E33761A85145}" presName="vert1" presStyleCnt="0"/>
      <dgm:spPr/>
    </dgm:pt>
    <dgm:pt modelId="{28B93B91-C4B1-FE45-8366-8B5BE5446EC4}" type="pres">
      <dgm:prSet presAssocID="{B6500A20-2004-460E-A337-A55FD6F33360}" presName="thickLine" presStyleLbl="alignNode1" presStyleIdx="3" presStyleCnt="4"/>
      <dgm:spPr/>
    </dgm:pt>
    <dgm:pt modelId="{643ED9FB-9DFD-154C-8E54-5786F3BF04AB}" type="pres">
      <dgm:prSet presAssocID="{B6500A20-2004-460E-A337-A55FD6F33360}" presName="horz1" presStyleCnt="0"/>
      <dgm:spPr/>
    </dgm:pt>
    <dgm:pt modelId="{C9DCDDB0-E342-104F-83CB-48DC54EA4481}" type="pres">
      <dgm:prSet presAssocID="{B6500A20-2004-460E-A337-A55FD6F33360}" presName="tx1" presStyleLbl="revTx" presStyleIdx="3" presStyleCnt="4"/>
      <dgm:spPr/>
    </dgm:pt>
    <dgm:pt modelId="{70F6E035-8CA9-6743-978E-F94AB7BBB70B}" type="pres">
      <dgm:prSet presAssocID="{B6500A20-2004-460E-A337-A55FD6F33360}" presName="vert1" presStyleCnt="0"/>
      <dgm:spPr/>
    </dgm:pt>
  </dgm:ptLst>
  <dgm:cxnLst>
    <dgm:cxn modelId="{B6267B0B-0A5A-B046-B938-C8B7AECF6D06}" type="presOf" srcId="{1DF6D852-5DA9-45C4-8F10-00B9D88C8C76}" destId="{872FF9B0-0DC8-354E-82B3-8E196D094EDA}" srcOrd="0" destOrd="0" presId="urn:microsoft.com/office/officeart/2008/layout/LinedList"/>
    <dgm:cxn modelId="{AE2BA414-FFC3-4D94-B754-188A7501DF98}" srcId="{A90FC5FE-F0F8-4774-957A-34E84FF844D0}" destId="{1DF6D852-5DA9-45C4-8F10-00B9D88C8C76}" srcOrd="0" destOrd="0" parTransId="{7AB921DC-FB81-4576-8C1C-141BAA01918F}" sibTransId="{10BD23CD-C8FD-4599-A5B7-967C90A3FCB6}"/>
    <dgm:cxn modelId="{F26ED141-55DD-3445-A1B4-0419F2EAE239}" type="presOf" srcId="{693EBB18-8146-44E9-81A2-8579FF920616}" destId="{027BE3A5-1F33-5B4E-8DE1-6E83C6ED4751}" srcOrd="0" destOrd="0" presId="urn:microsoft.com/office/officeart/2008/layout/LinedList"/>
    <dgm:cxn modelId="{51AE2743-A103-6C46-A0BD-BA35142043F2}" type="presOf" srcId="{A68A7F88-E515-4DC5-A379-E33761A85145}" destId="{96CA69EE-91AB-7B4E-B08B-5D9CFAB0E434}" srcOrd="0" destOrd="0" presId="urn:microsoft.com/office/officeart/2008/layout/LinedList"/>
    <dgm:cxn modelId="{A901E454-8B3B-419B-95BD-0AA5F2CEC08F}" srcId="{A90FC5FE-F0F8-4774-957A-34E84FF844D0}" destId="{693EBB18-8146-44E9-81A2-8579FF920616}" srcOrd="1" destOrd="0" parTransId="{F357A918-5DE9-4D4B-B228-93C81FB9E606}" sibTransId="{E3681D03-89CF-471F-A54C-91E37122A16F}"/>
    <dgm:cxn modelId="{7081F39F-DD06-4F82-9B46-130A25863090}" srcId="{A90FC5FE-F0F8-4774-957A-34E84FF844D0}" destId="{B6500A20-2004-460E-A337-A55FD6F33360}" srcOrd="3" destOrd="0" parTransId="{FA70573D-AE0A-4BD4-BFCC-92F4559F2BF3}" sibTransId="{2F71A220-748E-4C63-B370-EBD979F1B9AE}"/>
    <dgm:cxn modelId="{5BE4D9B2-1402-BF48-B0B5-7EA7F808D3CD}" type="presOf" srcId="{B6500A20-2004-460E-A337-A55FD6F33360}" destId="{C9DCDDB0-E342-104F-83CB-48DC54EA4481}" srcOrd="0" destOrd="0" presId="urn:microsoft.com/office/officeart/2008/layout/LinedList"/>
    <dgm:cxn modelId="{F4C512BC-4CB4-284B-B831-09B12B30E555}" type="presOf" srcId="{A90FC5FE-F0F8-4774-957A-34E84FF844D0}" destId="{98F71563-5FE8-8C4F-9E38-0EC9B929799C}" srcOrd="0" destOrd="0" presId="urn:microsoft.com/office/officeart/2008/layout/LinedList"/>
    <dgm:cxn modelId="{BC21BCD2-B471-4E09-95D6-019D12C89CE0}" srcId="{A90FC5FE-F0F8-4774-957A-34E84FF844D0}" destId="{A68A7F88-E515-4DC5-A379-E33761A85145}" srcOrd="2" destOrd="0" parTransId="{12F94514-327E-432E-BFD3-143925FA0BB5}" sibTransId="{3B6B0F6D-60D2-4FB8-A794-9C7CA5D0DEEF}"/>
    <dgm:cxn modelId="{AE545E8F-A3E7-654E-8192-5E306B3A7A0F}" type="presParOf" srcId="{98F71563-5FE8-8C4F-9E38-0EC9B929799C}" destId="{441F75D5-3CEF-EF45-B3E6-51A2609E456D}" srcOrd="0" destOrd="0" presId="urn:microsoft.com/office/officeart/2008/layout/LinedList"/>
    <dgm:cxn modelId="{D7C9160B-C519-1547-97A4-933DE24A869E}" type="presParOf" srcId="{98F71563-5FE8-8C4F-9E38-0EC9B929799C}" destId="{1838D78A-E306-EA4E-ADA3-833E89BD8F1C}" srcOrd="1" destOrd="0" presId="urn:microsoft.com/office/officeart/2008/layout/LinedList"/>
    <dgm:cxn modelId="{31972C33-2150-BE4A-A937-1AE5F8CFC61C}" type="presParOf" srcId="{1838D78A-E306-EA4E-ADA3-833E89BD8F1C}" destId="{872FF9B0-0DC8-354E-82B3-8E196D094EDA}" srcOrd="0" destOrd="0" presId="urn:microsoft.com/office/officeart/2008/layout/LinedList"/>
    <dgm:cxn modelId="{6AEBB835-3863-AA43-B2A4-AB727846D3FF}" type="presParOf" srcId="{1838D78A-E306-EA4E-ADA3-833E89BD8F1C}" destId="{3FCC568F-D56B-5B44-8E9D-2219FFB18342}" srcOrd="1" destOrd="0" presId="urn:microsoft.com/office/officeart/2008/layout/LinedList"/>
    <dgm:cxn modelId="{87B66539-6C56-3340-A686-3EB62AC693E8}" type="presParOf" srcId="{98F71563-5FE8-8C4F-9E38-0EC9B929799C}" destId="{74B30CA5-A63C-A141-BFE6-4D521A40F593}" srcOrd="2" destOrd="0" presId="urn:microsoft.com/office/officeart/2008/layout/LinedList"/>
    <dgm:cxn modelId="{EE8F1B90-19C7-E646-B428-35485DABE596}" type="presParOf" srcId="{98F71563-5FE8-8C4F-9E38-0EC9B929799C}" destId="{16BA12CC-3492-7A40-9DDB-72FA7FC25974}" srcOrd="3" destOrd="0" presId="urn:microsoft.com/office/officeart/2008/layout/LinedList"/>
    <dgm:cxn modelId="{713F0715-88FA-6844-BB48-54638679A949}" type="presParOf" srcId="{16BA12CC-3492-7A40-9DDB-72FA7FC25974}" destId="{027BE3A5-1F33-5B4E-8DE1-6E83C6ED4751}" srcOrd="0" destOrd="0" presId="urn:microsoft.com/office/officeart/2008/layout/LinedList"/>
    <dgm:cxn modelId="{A57C584F-9D5C-7F41-8892-39AA2488A082}" type="presParOf" srcId="{16BA12CC-3492-7A40-9DDB-72FA7FC25974}" destId="{81EE88AB-360B-8646-9A88-75340B5C9095}" srcOrd="1" destOrd="0" presId="urn:microsoft.com/office/officeart/2008/layout/LinedList"/>
    <dgm:cxn modelId="{4A4157A3-8214-E84B-9661-6851E2A9F65D}" type="presParOf" srcId="{98F71563-5FE8-8C4F-9E38-0EC9B929799C}" destId="{42A3DB42-9A3B-184D-B0F0-74FC275370BA}" srcOrd="4" destOrd="0" presId="urn:microsoft.com/office/officeart/2008/layout/LinedList"/>
    <dgm:cxn modelId="{5F0A0F25-BFC9-934B-9303-50C3211AF9B0}" type="presParOf" srcId="{98F71563-5FE8-8C4F-9E38-0EC9B929799C}" destId="{FDCB8B95-A83C-A640-B203-F9201E9F11C4}" srcOrd="5" destOrd="0" presId="urn:microsoft.com/office/officeart/2008/layout/LinedList"/>
    <dgm:cxn modelId="{C9629842-E4CE-BE4A-BD43-3A9601367DC0}" type="presParOf" srcId="{FDCB8B95-A83C-A640-B203-F9201E9F11C4}" destId="{96CA69EE-91AB-7B4E-B08B-5D9CFAB0E434}" srcOrd="0" destOrd="0" presId="urn:microsoft.com/office/officeart/2008/layout/LinedList"/>
    <dgm:cxn modelId="{05A85AA0-BCA5-EA4A-82DC-6D9E1E92618A}" type="presParOf" srcId="{FDCB8B95-A83C-A640-B203-F9201E9F11C4}" destId="{45F95283-F001-A643-B5F4-91C06ABEA293}" srcOrd="1" destOrd="0" presId="urn:microsoft.com/office/officeart/2008/layout/LinedList"/>
    <dgm:cxn modelId="{D4133A6E-5446-7046-B273-8FB90668B03A}" type="presParOf" srcId="{98F71563-5FE8-8C4F-9E38-0EC9B929799C}" destId="{28B93B91-C4B1-FE45-8366-8B5BE5446EC4}" srcOrd="6" destOrd="0" presId="urn:microsoft.com/office/officeart/2008/layout/LinedList"/>
    <dgm:cxn modelId="{2B0DD556-2C30-B74F-9A0F-976A668C33ED}" type="presParOf" srcId="{98F71563-5FE8-8C4F-9E38-0EC9B929799C}" destId="{643ED9FB-9DFD-154C-8E54-5786F3BF04AB}" srcOrd="7" destOrd="0" presId="urn:microsoft.com/office/officeart/2008/layout/LinedList"/>
    <dgm:cxn modelId="{34FDD3CA-7D2A-D84C-9F64-3432F50403AF}" type="presParOf" srcId="{643ED9FB-9DFD-154C-8E54-5786F3BF04AB}" destId="{C9DCDDB0-E342-104F-83CB-48DC54EA4481}" srcOrd="0" destOrd="0" presId="urn:microsoft.com/office/officeart/2008/layout/LinedList"/>
    <dgm:cxn modelId="{008A5CE5-9AB3-DC40-BCDF-C7EDECF56C91}" type="presParOf" srcId="{643ED9FB-9DFD-154C-8E54-5786F3BF04AB}" destId="{70F6E035-8CA9-6743-978E-F94AB7BBB7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D81EE-C253-F442-8F64-1FF734E21B11}">
      <dsp:nvSpPr>
        <dsp:cNvPr id="0" name=""/>
        <dsp:cNvSpPr/>
      </dsp:nvSpPr>
      <dsp:spPr>
        <a:xfrm>
          <a:off x="0" y="713"/>
          <a:ext cx="70037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C1576-CA63-6F41-9A0C-A3E40C952747}">
      <dsp:nvSpPr>
        <dsp:cNvPr id="0" name=""/>
        <dsp:cNvSpPr/>
      </dsp:nvSpPr>
      <dsp:spPr>
        <a:xfrm>
          <a:off x="0" y="713"/>
          <a:ext cx="7003777" cy="116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To preserve wilderness</a:t>
          </a:r>
        </a:p>
      </dsp:txBody>
      <dsp:txXfrm>
        <a:off x="0" y="713"/>
        <a:ext cx="7003777" cy="1168435"/>
      </dsp:txXfrm>
    </dsp:sp>
    <dsp:sp modelId="{C1A154D3-48CE-5B4C-BAD6-507771C6D95F}">
      <dsp:nvSpPr>
        <dsp:cNvPr id="0" name=""/>
        <dsp:cNvSpPr/>
      </dsp:nvSpPr>
      <dsp:spPr>
        <a:xfrm>
          <a:off x="0" y="1169148"/>
          <a:ext cx="7003777" cy="0"/>
        </a:xfrm>
        <a:prstGeom prst="line">
          <a:avLst/>
        </a:prstGeom>
        <a:solidFill>
          <a:schemeClr val="accent2">
            <a:hueOff val="383620"/>
            <a:satOff val="-2758"/>
            <a:lumOff val="-686"/>
            <a:alphaOff val="0"/>
          </a:schemeClr>
        </a:solidFill>
        <a:ln w="12700" cap="flat" cmpd="sng" algn="ctr">
          <a:solidFill>
            <a:schemeClr val="accent2">
              <a:hueOff val="383620"/>
              <a:satOff val="-2758"/>
              <a:lumOff val="-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E79D2-F7DA-DC45-9875-3546FE9C6D1B}">
      <dsp:nvSpPr>
        <dsp:cNvPr id="0" name=""/>
        <dsp:cNvSpPr/>
      </dsp:nvSpPr>
      <dsp:spPr>
        <a:xfrm>
          <a:off x="0" y="1169148"/>
          <a:ext cx="7003777" cy="116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To protect the health of ecosystems</a:t>
          </a:r>
        </a:p>
      </dsp:txBody>
      <dsp:txXfrm>
        <a:off x="0" y="1169148"/>
        <a:ext cx="7003777" cy="1168435"/>
      </dsp:txXfrm>
    </dsp:sp>
    <dsp:sp modelId="{3124B0C2-ABAE-0940-BB41-4CF2A0859BEA}">
      <dsp:nvSpPr>
        <dsp:cNvPr id="0" name=""/>
        <dsp:cNvSpPr/>
      </dsp:nvSpPr>
      <dsp:spPr>
        <a:xfrm>
          <a:off x="0" y="2337584"/>
          <a:ext cx="7003777" cy="0"/>
        </a:xfrm>
        <a:prstGeom prst="line">
          <a:avLst/>
        </a:prstGeom>
        <a:solidFill>
          <a:schemeClr val="accent2">
            <a:hueOff val="767239"/>
            <a:satOff val="-5517"/>
            <a:lumOff val="-1372"/>
            <a:alphaOff val="0"/>
          </a:schemeClr>
        </a:solidFill>
        <a:ln w="12700" cap="flat" cmpd="sng" algn="ctr">
          <a:solidFill>
            <a:schemeClr val="accent2">
              <a:hueOff val="767239"/>
              <a:satOff val="-5517"/>
              <a:lumOff val="-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DF6BF-D86D-264A-B22F-A73850AE4973}">
      <dsp:nvSpPr>
        <dsp:cNvPr id="0" name=""/>
        <dsp:cNvSpPr/>
      </dsp:nvSpPr>
      <dsp:spPr>
        <a:xfrm>
          <a:off x="0" y="2337584"/>
          <a:ext cx="7003777" cy="116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To save endangered species</a:t>
          </a:r>
        </a:p>
      </dsp:txBody>
      <dsp:txXfrm>
        <a:off x="0" y="2337584"/>
        <a:ext cx="7003777" cy="1168435"/>
      </dsp:txXfrm>
    </dsp:sp>
    <dsp:sp modelId="{E3495006-5E68-2641-8441-AB1D9103C3F5}">
      <dsp:nvSpPr>
        <dsp:cNvPr id="0" name=""/>
        <dsp:cNvSpPr/>
      </dsp:nvSpPr>
      <dsp:spPr>
        <a:xfrm>
          <a:off x="0" y="3506020"/>
          <a:ext cx="7003777" cy="0"/>
        </a:xfrm>
        <a:prstGeom prst="line">
          <a:avLst/>
        </a:prstGeom>
        <a:solidFill>
          <a:schemeClr val="accent2">
            <a:hueOff val="1150859"/>
            <a:satOff val="-8275"/>
            <a:lumOff val="-2059"/>
            <a:alphaOff val="0"/>
          </a:schemeClr>
        </a:solidFill>
        <a:ln w="12700" cap="flat" cmpd="sng" algn="ctr">
          <a:solidFill>
            <a:schemeClr val="accent2">
              <a:hueOff val="1150859"/>
              <a:satOff val="-8275"/>
              <a:lumOff val="-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3684D-2206-0D4D-8554-E56709351252}">
      <dsp:nvSpPr>
        <dsp:cNvPr id="0" name=""/>
        <dsp:cNvSpPr/>
      </dsp:nvSpPr>
      <dsp:spPr>
        <a:xfrm>
          <a:off x="0" y="3506020"/>
          <a:ext cx="7003777" cy="116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To foster a respectful attitude toward nature</a:t>
          </a:r>
        </a:p>
      </dsp:txBody>
      <dsp:txXfrm>
        <a:off x="0" y="3506020"/>
        <a:ext cx="7003777" cy="1168435"/>
      </dsp:txXfrm>
    </dsp:sp>
    <dsp:sp modelId="{6564DC34-4155-E241-8D62-CD0B8EEC729D}">
      <dsp:nvSpPr>
        <dsp:cNvPr id="0" name=""/>
        <dsp:cNvSpPr/>
      </dsp:nvSpPr>
      <dsp:spPr>
        <a:xfrm>
          <a:off x="0" y="4674456"/>
          <a:ext cx="7003777" cy="0"/>
        </a:xfrm>
        <a:prstGeom prst="line">
          <a:avLst/>
        </a:prstGeom>
        <a:solidFill>
          <a:schemeClr val="accent2">
            <a:hueOff val="1534478"/>
            <a:satOff val="-11034"/>
            <a:lumOff val="-2745"/>
            <a:alphaOff val="0"/>
          </a:schemeClr>
        </a:solidFill>
        <a:ln w="12700" cap="flat" cmpd="sng" algn="ctr">
          <a:solidFill>
            <a:schemeClr val="accent2">
              <a:hueOff val="1534478"/>
              <a:satOff val="-11034"/>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B61EB-CCDA-8C48-B304-A480453273A6}">
      <dsp:nvSpPr>
        <dsp:cNvPr id="0" name=""/>
        <dsp:cNvSpPr/>
      </dsp:nvSpPr>
      <dsp:spPr>
        <a:xfrm>
          <a:off x="0" y="4674456"/>
          <a:ext cx="7003777" cy="116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More recently, to address issues of environmental justice</a:t>
          </a:r>
        </a:p>
      </dsp:txBody>
      <dsp:txXfrm>
        <a:off x="0" y="4674456"/>
        <a:ext cx="7003777" cy="1168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F75D5-3CEF-EF45-B3E6-51A2609E456D}">
      <dsp:nvSpPr>
        <dsp:cNvPr id="0" name=""/>
        <dsp:cNvSpPr/>
      </dsp:nvSpPr>
      <dsp:spPr>
        <a:xfrm>
          <a:off x="0" y="0"/>
          <a:ext cx="56265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2FF9B0-0DC8-354E-82B3-8E196D094EDA}">
      <dsp:nvSpPr>
        <dsp:cNvPr id="0" name=""/>
        <dsp:cNvSpPr/>
      </dsp:nvSpPr>
      <dsp:spPr>
        <a:xfrm>
          <a:off x="0" y="0"/>
          <a:ext cx="5626542" cy="144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endParaRPr lang="en-US" sz="2500" kern="1200" dirty="0"/>
        </a:p>
      </dsp:txBody>
      <dsp:txXfrm>
        <a:off x="0" y="0"/>
        <a:ext cx="5626542" cy="1446414"/>
      </dsp:txXfrm>
    </dsp:sp>
    <dsp:sp modelId="{74B30CA5-A63C-A141-BFE6-4D521A40F593}">
      <dsp:nvSpPr>
        <dsp:cNvPr id="0" name=""/>
        <dsp:cNvSpPr/>
      </dsp:nvSpPr>
      <dsp:spPr>
        <a:xfrm>
          <a:off x="0" y="1446414"/>
          <a:ext cx="5626542" cy="0"/>
        </a:xfrm>
        <a:prstGeom prst="line">
          <a:avLst/>
        </a:prstGeom>
        <a:solidFill>
          <a:schemeClr val="accent2">
            <a:hueOff val="511493"/>
            <a:satOff val="-3678"/>
            <a:lumOff val="-915"/>
            <a:alphaOff val="0"/>
          </a:schemeClr>
        </a:solidFill>
        <a:ln w="12700" cap="flat" cmpd="sng" algn="ctr">
          <a:solidFill>
            <a:schemeClr val="accent2">
              <a:hueOff val="511493"/>
              <a:satOff val="-3678"/>
              <a:lumOff val="-9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BE3A5-1F33-5B4E-8DE1-6E83C6ED4751}">
      <dsp:nvSpPr>
        <dsp:cNvPr id="0" name=""/>
        <dsp:cNvSpPr/>
      </dsp:nvSpPr>
      <dsp:spPr>
        <a:xfrm>
          <a:off x="0" y="1446414"/>
          <a:ext cx="5626542" cy="144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(1) The </a:t>
          </a:r>
          <a:r>
            <a:rPr lang="en-US" sz="2500" i="1" kern="1200"/>
            <a:t>relative weakness</a:t>
          </a:r>
          <a:r>
            <a:rPr lang="en-US" sz="2500" kern="1200"/>
            <a:t> of aesthetic reasons (viz. economic/utilitarian and moral reasons)</a:t>
          </a:r>
        </a:p>
      </dsp:txBody>
      <dsp:txXfrm>
        <a:off x="0" y="1446414"/>
        <a:ext cx="5626542" cy="1446414"/>
      </dsp:txXfrm>
    </dsp:sp>
    <dsp:sp modelId="{42A3DB42-9A3B-184D-B0F0-74FC275370BA}">
      <dsp:nvSpPr>
        <dsp:cNvPr id="0" name=""/>
        <dsp:cNvSpPr/>
      </dsp:nvSpPr>
      <dsp:spPr>
        <a:xfrm>
          <a:off x="0" y="2892829"/>
          <a:ext cx="5626542" cy="0"/>
        </a:xfrm>
        <a:prstGeom prst="line">
          <a:avLst/>
        </a:prstGeom>
        <a:solidFill>
          <a:schemeClr val="accent2">
            <a:hueOff val="1022985"/>
            <a:satOff val="-7356"/>
            <a:lumOff val="-1830"/>
            <a:alphaOff val="0"/>
          </a:schemeClr>
        </a:solidFill>
        <a:ln w="12700" cap="flat" cmpd="sng" algn="ctr">
          <a:solidFill>
            <a:schemeClr val="accent2">
              <a:hueOff val="1022985"/>
              <a:satOff val="-7356"/>
              <a:lumOff val="-18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A69EE-91AB-7B4E-B08B-5D9CFAB0E434}">
      <dsp:nvSpPr>
        <dsp:cNvPr id="0" name=""/>
        <dsp:cNvSpPr/>
      </dsp:nvSpPr>
      <dsp:spPr>
        <a:xfrm>
          <a:off x="0" y="2892829"/>
          <a:ext cx="5626542" cy="144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 The </a:t>
          </a:r>
          <a:r>
            <a:rPr lang="en-US" sz="2500" i="1" kern="1200"/>
            <a:t>partiality</a:t>
          </a:r>
          <a:r>
            <a:rPr lang="en-US" sz="2500" kern="1200"/>
            <a:t> of aesthetic reasons  </a:t>
          </a:r>
        </a:p>
      </dsp:txBody>
      <dsp:txXfrm>
        <a:off x="0" y="2892829"/>
        <a:ext cx="5626542" cy="1446414"/>
      </dsp:txXfrm>
    </dsp:sp>
    <dsp:sp modelId="{28B93B91-C4B1-FE45-8366-8B5BE5446EC4}">
      <dsp:nvSpPr>
        <dsp:cNvPr id="0" name=""/>
        <dsp:cNvSpPr/>
      </dsp:nvSpPr>
      <dsp:spPr>
        <a:xfrm>
          <a:off x="0" y="4339243"/>
          <a:ext cx="5626542" cy="0"/>
        </a:xfrm>
        <a:prstGeom prst="line">
          <a:avLst/>
        </a:prstGeom>
        <a:solidFill>
          <a:schemeClr val="accent2">
            <a:hueOff val="1534478"/>
            <a:satOff val="-11034"/>
            <a:lumOff val="-2745"/>
            <a:alphaOff val="0"/>
          </a:schemeClr>
        </a:solidFill>
        <a:ln w="12700" cap="flat" cmpd="sng" algn="ctr">
          <a:solidFill>
            <a:schemeClr val="accent2">
              <a:hueOff val="1534478"/>
              <a:satOff val="-11034"/>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CDDB0-E342-104F-83CB-48DC54EA4481}">
      <dsp:nvSpPr>
        <dsp:cNvPr id="0" name=""/>
        <dsp:cNvSpPr/>
      </dsp:nvSpPr>
      <dsp:spPr>
        <a:xfrm>
          <a:off x="0" y="4339243"/>
          <a:ext cx="5626542" cy="144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(3) The </a:t>
          </a:r>
          <a:r>
            <a:rPr lang="en-US" sz="2500" i="1" kern="1200"/>
            <a:t>anthropocentrism</a:t>
          </a:r>
          <a:r>
            <a:rPr lang="en-US" sz="2500" kern="1200"/>
            <a:t> of aesthetic reasons</a:t>
          </a:r>
        </a:p>
      </dsp:txBody>
      <dsp:txXfrm>
        <a:off x="0" y="4339243"/>
        <a:ext cx="5626542" cy="14464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4/14/22</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63742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4/14/22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8416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4/14/22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3824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4/14/22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1854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4/14/22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823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4/14/22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387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4/14/22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52271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4/14/22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0516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4/14/22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7237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4/14/22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7499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4/14/22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624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4/14/22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584379358"/>
      </p:ext>
    </p:extLst>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77" r:id="rId4"/>
    <p:sldLayoutId id="2147483678" r:id="rId5"/>
    <p:sldLayoutId id="2147483679" r:id="rId6"/>
    <p:sldLayoutId id="2147483680" r:id="rId7"/>
    <p:sldLayoutId id="2147483681" r:id="rId8"/>
    <p:sldLayoutId id="2147483684"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hyperlink" Target="https://www.nycgovparks.org/parks/pigeon-paradise/highligh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9F2144-48B7-4730-955E-365ECED3A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E765FF50-D2F9-4A4F-86ED-F101E172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764CE9A9-FBB5-F6B0-9744-C62D5353AF2D}"/>
              </a:ext>
            </a:extLst>
          </p:cNvPr>
          <p:cNvSpPr>
            <a:spLocks noGrp="1"/>
          </p:cNvSpPr>
          <p:nvPr>
            <p:ph type="ctrTitle"/>
          </p:nvPr>
        </p:nvSpPr>
        <p:spPr>
          <a:xfrm>
            <a:off x="838200" y="513189"/>
            <a:ext cx="5797883" cy="2667000"/>
          </a:xfrm>
        </p:spPr>
        <p:txBody>
          <a:bodyPr anchor="b">
            <a:normAutofit/>
          </a:bodyPr>
          <a:lstStyle/>
          <a:p>
            <a:pPr algn="l"/>
            <a:r>
              <a:rPr lang="en-US" dirty="0">
                <a:solidFill>
                  <a:schemeClr val="tx2"/>
                </a:solidFill>
              </a:rPr>
              <a:t>Aesthetic Perception and the Intrinsic Value of Nature</a:t>
            </a:r>
          </a:p>
        </p:txBody>
      </p:sp>
      <p:sp>
        <p:nvSpPr>
          <p:cNvPr id="3" name="Subtitle 2">
            <a:extLst>
              <a:ext uri="{FF2B5EF4-FFF2-40B4-BE49-F238E27FC236}">
                <a16:creationId xmlns:a16="http://schemas.microsoft.com/office/drawing/2014/main" id="{D8C683F2-C9FC-446F-C942-F275A6201849}"/>
              </a:ext>
            </a:extLst>
          </p:cNvPr>
          <p:cNvSpPr>
            <a:spLocks noGrp="1"/>
          </p:cNvSpPr>
          <p:nvPr>
            <p:ph type="subTitle" idx="1"/>
          </p:nvPr>
        </p:nvSpPr>
        <p:spPr>
          <a:xfrm>
            <a:off x="838200" y="3408788"/>
            <a:ext cx="5797882" cy="1785690"/>
          </a:xfrm>
        </p:spPr>
        <p:txBody>
          <a:bodyPr anchor="t">
            <a:normAutofit/>
          </a:bodyPr>
          <a:lstStyle/>
          <a:p>
            <a:pPr algn="l">
              <a:lnSpc>
                <a:spcPct val="100000"/>
              </a:lnSpc>
            </a:pPr>
            <a:r>
              <a:rPr lang="en-US" dirty="0">
                <a:solidFill>
                  <a:schemeClr val="tx2"/>
                </a:solidFill>
              </a:rPr>
              <a:t>Sandra </a:t>
            </a:r>
            <a:r>
              <a:rPr lang="en-US" dirty="0" err="1">
                <a:solidFill>
                  <a:schemeClr val="tx2"/>
                </a:solidFill>
              </a:rPr>
              <a:t>Shapshay</a:t>
            </a:r>
            <a:r>
              <a:rPr lang="en-US" dirty="0">
                <a:solidFill>
                  <a:schemeClr val="tx2"/>
                </a:solidFill>
              </a:rPr>
              <a:t>, Department of Philosophy (Hunter College &amp; the Graduate Center, CUNY)</a:t>
            </a:r>
          </a:p>
          <a:p>
            <a:pPr algn="l">
              <a:lnSpc>
                <a:spcPct val="100000"/>
              </a:lnSpc>
            </a:pPr>
            <a:r>
              <a:rPr lang="en-US" dirty="0">
                <a:solidFill>
                  <a:schemeClr val="accent1"/>
                </a:solidFill>
              </a:rPr>
              <a:t>With/In Environments: Reimagining Frameworks and Practices for Environmental Philosophy, The New School for Social Research, 4/14/2022</a:t>
            </a:r>
          </a:p>
        </p:txBody>
      </p:sp>
      <p:pic>
        <p:nvPicPr>
          <p:cNvPr id="4" name="Picture 3" descr="Close up image of a hand touching flowers">
            <a:extLst>
              <a:ext uri="{FF2B5EF4-FFF2-40B4-BE49-F238E27FC236}">
                <a16:creationId xmlns:a16="http://schemas.microsoft.com/office/drawing/2014/main" id="{4AAD4A85-7C92-FFEC-31E3-D8E872486BF1}"/>
              </a:ext>
            </a:extLst>
          </p:cNvPr>
          <p:cNvPicPr>
            <a:picLocks noChangeAspect="1"/>
          </p:cNvPicPr>
          <p:nvPr/>
        </p:nvPicPr>
        <p:blipFill rotWithShape="1">
          <a:blip r:embed="rId2"/>
          <a:srcRect l="3549" r="37492"/>
          <a:stretch/>
        </p:blipFill>
        <p:spPr>
          <a:xfrm>
            <a:off x="7162800" y="10"/>
            <a:ext cx="5029200" cy="5693802"/>
          </a:xfrm>
          <a:prstGeom prst="rect">
            <a:avLst/>
          </a:prstGeom>
        </p:spPr>
      </p:pic>
      <p:sp>
        <p:nvSpPr>
          <p:cNvPr id="13" name="Rectangle 12">
            <a:extLst>
              <a:ext uri="{FF2B5EF4-FFF2-40B4-BE49-F238E27FC236}">
                <a16:creationId xmlns:a16="http://schemas.microsoft.com/office/drawing/2014/main" id="{04D834C7-8223-43DA-AA30-E15A1BC7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3812"/>
            <a:ext cx="12192000" cy="1164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B62DE6C5-8EB8-4E41-B0FF-93563AA4C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1" y="5693811"/>
            <a:ext cx="12191999" cy="1164188"/>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5885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8DBEE602-02D2-420A-AFC1-438A1699A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770037A5-679E-D3DE-C689-1D44EE6E474C}"/>
              </a:ext>
            </a:extLst>
          </p:cNvPr>
          <p:cNvSpPr>
            <a:spLocks noGrp="1"/>
          </p:cNvSpPr>
          <p:nvPr>
            <p:ph type="title"/>
          </p:nvPr>
        </p:nvSpPr>
        <p:spPr>
          <a:xfrm>
            <a:off x="838200" y="509847"/>
            <a:ext cx="3962400" cy="2895600"/>
          </a:xfrm>
        </p:spPr>
        <p:txBody>
          <a:bodyPr vert="horz" lIns="91440" tIns="45720" rIns="91440" bIns="45720" rtlCol="0" anchor="b">
            <a:normAutofit/>
          </a:bodyPr>
          <a:lstStyle/>
          <a:p>
            <a:r>
              <a:rPr lang="en-US" dirty="0">
                <a:solidFill>
                  <a:schemeClr val="tx2"/>
                </a:solidFill>
              </a:rPr>
              <a:t>A more aesthetically challenged flower</a:t>
            </a:r>
          </a:p>
        </p:txBody>
      </p:sp>
      <p:pic>
        <p:nvPicPr>
          <p:cNvPr id="4" name="Content Placeholder 3">
            <a:extLst>
              <a:ext uri="{FF2B5EF4-FFF2-40B4-BE49-F238E27FC236}">
                <a16:creationId xmlns:a16="http://schemas.microsoft.com/office/drawing/2014/main" id="{FC95B0D0-01DF-D11C-55AF-633EB677263F}"/>
              </a:ext>
            </a:extLst>
          </p:cNvPr>
          <p:cNvPicPr>
            <a:picLocks noGrp="1" noChangeAspect="1"/>
          </p:cNvPicPr>
          <p:nvPr>
            <p:ph idx="1"/>
          </p:nvPr>
        </p:nvPicPr>
        <p:blipFill rotWithShape="1">
          <a:blip r:embed="rId3"/>
          <a:srcRect l="11157" r="1" b="1"/>
          <a:stretch/>
        </p:blipFill>
        <p:spPr>
          <a:xfrm>
            <a:off x="5186557" y="568743"/>
            <a:ext cx="6402214" cy="4795411"/>
          </a:xfrm>
          <a:prstGeom prst="rect">
            <a:avLst/>
          </a:prstGeom>
        </p:spPr>
      </p:pic>
      <p:sp>
        <p:nvSpPr>
          <p:cNvPr id="35" name="Rectangle 34">
            <a:extLst>
              <a:ext uri="{FF2B5EF4-FFF2-40B4-BE49-F238E27FC236}">
                <a16:creationId xmlns:a16="http://schemas.microsoft.com/office/drawing/2014/main" id="{B3FAB79E-1E1B-4287-B4EA-26E497404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30812"/>
            <a:ext cx="12192000" cy="112718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A22256D1-A993-4D2E-943C-2E87F8BFC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60" y="5730813"/>
            <a:ext cx="12191999" cy="11271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183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B678-2BB3-4826-D42D-89378C28A214}"/>
              </a:ext>
            </a:extLst>
          </p:cNvPr>
          <p:cNvSpPr>
            <a:spLocks noGrp="1"/>
          </p:cNvSpPr>
          <p:nvPr>
            <p:ph type="title"/>
          </p:nvPr>
        </p:nvSpPr>
        <p:spPr/>
        <p:txBody>
          <a:bodyPr/>
          <a:lstStyle/>
          <a:p>
            <a:r>
              <a:rPr lang="en-US" dirty="0"/>
              <a:t>My proposal </a:t>
            </a:r>
          </a:p>
        </p:txBody>
      </p:sp>
      <p:sp>
        <p:nvSpPr>
          <p:cNvPr id="3" name="Content Placeholder 2">
            <a:extLst>
              <a:ext uri="{FF2B5EF4-FFF2-40B4-BE49-F238E27FC236}">
                <a16:creationId xmlns:a16="http://schemas.microsoft.com/office/drawing/2014/main" id="{A6C8DD36-4148-EBEB-5069-0266BC8FBD9A}"/>
              </a:ext>
            </a:extLst>
          </p:cNvPr>
          <p:cNvSpPr>
            <a:spLocks noGrp="1"/>
          </p:cNvSpPr>
          <p:nvPr>
            <p:ph idx="1"/>
          </p:nvPr>
        </p:nvSpPr>
        <p:spPr/>
        <p:txBody>
          <a:bodyPr/>
          <a:lstStyle/>
          <a:p>
            <a:pPr marL="0" indent="0">
              <a:buNone/>
            </a:pPr>
            <a:r>
              <a:rPr lang="en-US" dirty="0"/>
              <a:t>What if the ultimate foundation for environmentalism provided by aesthetic perception is EPISTEMIC insofar as it is </a:t>
            </a:r>
            <a:r>
              <a:rPr lang="en-US" b="1" dirty="0"/>
              <a:t>through aesthetic perception</a:t>
            </a:r>
            <a:r>
              <a:rPr lang="en-US" dirty="0"/>
              <a:t> that the intrinsic value of non-sentient living nature shows up to us?</a:t>
            </a:r>
          </a:p>
          <a:p>
            <a:endParaRPr lang="en-US" dirty="0"/>
          </a:p>
        </p:txBody>
      </p:sp>
    </p:spTree>
    <p:extLst>
      <p:ext uri="{BB962C8B-B14F-4D97-AF65-F5344CB8AC3E}">
        <p14:creationId xmlns:p14="http://schemas.microsoft.com/office/powerpoint/2010/main" val="412375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1F491198-AF87-4E71-AAD9-AE427363C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4C2E1C05-3303-4DCD-9685-3BDE5AEF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84319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D7F2E59A-66C6-4BE2-B3FB-D5DE585D2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0"/>
            <a:ext cx="12191999" cy="1833647"/>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063D6D-D4B6-B9D5-2806-37A0FE75A837}"/>
              </a:ext>
            </a:extLst>
          </p:cNvPr>
          <p:cNvSpPr>
            <a:spLocks noGrp="1"/>
          </p:cNvSpPr>
          <p:nvPr>
            <p:ph type="title"/>
          </p:nvPr>
        </p:nvSpPr>
        <p:spPr>
          <a:xfrm>
            <a:off x="838201" y="169452"/>
            <a:ext cx="10750570" cy="1514105"/>
          </a:xfrm>
        </p:spPr>
        <p:txBody>
          <a:bodyPr vert="horz" lIns="91440" tIns="45720" rIns="91440" bIns="45720" rtlCol="0" anchor="b">
            <a:normAutofit/>
          </a:bodyPr>
          <a:lstStyle/>
          <a:p>
            <a:r>
              <a:rPr lang="en-US" sz="5400" dirty="0"/>
              <a:t>The case of the NYC </a:t>
            </a:r>
            <a:r>
              <a:rPr lang="en-US" sz="5400" dirty="0" err="1"/>
              <a:t>pidgeon</a:t>
            </a:r>
            <a:endParaRPr lang="en-US" sz="5400" dirty="0"/>
          </a:p>
        </p:txBody>
      </p:sp>
      <p:pic>
        <p:nvPicPr>
          <p:cNvPr id="4" name="Content Placeholder 3">
            <a:extLst>
              <a:ext uri="{FF2B5EF4-FFF2-40B4-BE49-F238E27FC236}">
                <a16:creationId xmlns:a16="http://schemas.microsoft.com/office/drawing/2014/main" id="{7F15D201-B072-F2CF-C145-EB68F0BCBF4A}"/>
              </a:ext>
            </a:extLst>
          </p:cNvPr>
          <p:cNvPicPr>
            <a:picLocks noGrp="1" noChangeAspect="1"/>
          </p:cNvPicPr>
          <p:nvPr>
            <p:ph idx="1"/>
          </p:nvPr>
        </p:nvPicPr>
        <p:blipFill>
          <a:blip r:embed="rId4"/>
          <a:stretch>
            <a:fillRect/>
          </a:stretch>
        </p:blipFill>
        <p:spPr>
          <a:xfrm>
            <a:off x="5186557" y="2711435"/>
            <a:ext cx="6402214" cy="3101694"/>
          </a:xfrm>
          <a:prstGeom prst="rect">
            <a:avLst/>
          </a:prstGeom>
        </p:spPr>
      </p:pic>
    </p:spTree>
    <p:extLst>
      <p:ext uri="{BB962C8B-B14F-4D97-AF65-F5344CB8AC3E}">
        <p14:creationId xmlns:p14="http://schemas.microsoft.com/office/powerpoint/2010/main" val="123428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3" name="Rectangle 5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5" name="Rectangle 54">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8952"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7" name="Rectangle 56">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1" y="0"/>
            <a:ext cx="6193866"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9" name="Rectangle 58">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618141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FC9F6E-9A46-0F3C-7482-3B9F2923A227}"/>
              </a:ext>
            </a:extLst>
          </p:cNvPr>
          <p:cNvSpPr>
            <a:spLocks noGrp="1"/>
          </p:cNvSpPr>
          <p:nvPr>
            <p:ph type="title"/>
          </p:nvPr>
        </p:nvSpPr>
        <p:spPr>
          <a:xfrm>
            <a:off x="838200" y="586992"/>
            <a:ext cx="4953000" cy="1664573"/>
          </a:xfrm>
        </p:spPr>
        <p:txBody>
          <a:bodyPr>
            <a:normAutofit/>
          </a:bodyPr>
          <a:lstStyle/>
          <a:p>
            <a:r>
              <a:rPr lang="en-US"/>
              <a:t>Aesthetic appreciation </a:t>
            </a:r>
          </a:p>
        </p:txBody>
      </p:sp>
      <p:sp>
        <p:nvSpPr>
          <p:cNvPr id="3" name="Content Placeholder 2">
            <a:extLst>
              <a:ext uri="{FF2B5EF4-FFF2-40B4-BE49-F238E27FC236}">
                <a16:creationId xmlns:a16="http://schemas.microsoft.com/office/drawing/2014/main" id="{38F23E9A-F08E-9170-BD12-E7B35B5D2693}"/>
              </a:ext>
            </a:extLst>
          </p:cNvPr>
          <p:cNvSpPr>
            <a:spLocks noGrp="1"/>
          </p:cNvSpPr>
          <p:nvPr>
            <p:ph idx="1"/>
          </p:nvPr>
        </p:nvSpPr>
        <p:spPr>
          <a:xfrm>
            <a:off x="838200" y="2411653"/>
            <a:ext cx="4952681" cy="3728613"/>
          </a:xfrm>
        </p:spPr>
        <p:txBody>
          <a:bodyPr>
            <a:normAutofit/>
          </a:bodyPr>
          <a:lstStyle/>
          <a:p>
            <a:pPr>
              <a:lnSpc>
                <a:spcPct val="100000"/>
              </a:lnSpc>
            </a:pPr>
            <a:r>
              <a:rPr lang="en-US" sz="1500" dirty="0"/>
              <a:t>“[in paradigmatic cases of aesthetic experience] we attend in a distributed and at the same time focused manner: our attention is focused on one perceptual object [or environment], but it is distributed among a large number of this object’s properties. This way of attending contrasts sharply with the most standard way of exercising our attention (which would be focusing on a limited set of properties of one or more perceptual objects). In other words, this way of attending is special…” </a:t>
            </a:r>
          </a:p>
          <a:p>
            <a:pPr marL="0" indent="0">
              <a:lnSpc>
                <a:spcPct val="100000"/>
              </a:lnSpc>
              <a:buNone/>
            </a:pPr>
            <a:r>
              <a:rPr lang="en-US" sz="1500" dirty="0"/>
              <a:t>(Bence Nanay, </a:t>
            </a:r>
            <a:r>
              <a:rPr lang="en-US" sz="1500" i="1" dirty="0"/>
              <a:t>Aesthetics as Philosophy of Perception </a:t>
            </a:r>
            <a:r>
              <a:rPr lang="en-US" sz="1500" dirty="0"/>
              <a:t>OUP, 2016, p. 13). </a:t>
            </a:r>
          </a:p>
          <a:p>
            <a:pPr>
              <a:lnSpc>
                <a:spcPct val="100000"/>
              </a:lnSpc>
            </a:pPr>
            <a:endParaRPr lang="en-US" sz="1500" dirty="0"/>
          </a:p>
        </p:txBody>
      </p:sp>
      <p:pic>
        <p:nvPicPr>
          <p:cNvPr id="5" name="Picture 4">
            <a:extLst>
              <a:ext uri="{FF2B5EF4-FFF2-40B4-BE49-F238E27FC236}">
                <a16:creationId xmlns:a16="http://schemas.microsoft.com/office/drawing/2014/main" id="{8E5466B4-DBE3-14E7-9524-9F0E26B7690B}"/>
              </a:ext>
            </a:extLst>
          </p:cNvPr>
          <p:cNvPicPr>
            <a:picLocks noChangeAspect="1"/>
          </p:cNvPicPr>
          <p:nvPr/>
        </p:nvPicPr>
        <p:blipFill rotWithShape="1">
          <a:blip r:embed="rId3"/>
          <a:srcRect t="6560" r="-1" b="8537"/>
          <a:stretch/>
        </p:blipFill>
        <p:spPr>
          <a:xfrm>
            <a:off x="6858001" y="567942"/>
            <a:ext cx="4724400" cy="2728151"/>
          </a:xfrm>
          <a:prstGeom prst="rect">
            <a:avLst/>
          </a:prstGeom>
        </p:spPr>
      </p:pic>
      <p:pic>
        <p:nvPicPr>
          <p:cNvPr id="4" name="Picture 3">
            <a:extLst>
              <a:ext uri="{FF2B5EF4-FFF2-40B4-BE49-F238E27FC236}">
                <a16:creationId xmlns:a16="http://schemas.microsoft.com/office/drawing/2014/main" id="{95E59458-C6D3-6BD2-8D14-20CE68643C9C}"/>
              </a:ext>
            </a:extLst>
          </p:cNvPr>
          <p:cNvPicPr>
            <a:picLocks noChangeAspect="1"/>
          </p:cNvPicPr>
          <p:nvPr/>
        </p:nvPicPr>
        <p:blipFill rotWithShape="1">
          <a:blip r:embed="rId4"/>
          <a:srcRect t="3163" b="5027"/>
          <a:stretch/>
        </p:blipFill>
        <p:spPr>
          <a:xfrm>
            <a:off x="6854952" y="3412115"/>
            <a:ext cx="4724400" cy="2728151"/>
          </a:xfrm>
          <a:prstGeom prst="rect">
            <a:avLst/>
          </a:prstGeom>
        </p:spPr>
      </p:pic>
    </p:spTree>
    <p:extLst>
      <p:ext uri="{BB962C8B-B14F-4D97-AF65-F5344CB8AC3E}">
        <p14:creationId xmlns:p14="http://schemas.microsoft.com/office/powerpoint/2010/main" val="393500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5321-CCC4-6D18-0D17-898FCF20BA74}"/>
              </a:ext>
            </a:extLst>
          </p:cNvPr>
          <p:cNvSpPr>
            <a:spLocks noGrp="1"/>
          </p:cNvSpPr>
          <p:nvPr>
            <p:ph type="title"/>
          </p:nvPr>
        </p:nvSpPr>
        <p:spPr/>
        <p:txBody>
          <a:bodyPr/>
          <a:lstStyle/>
          <a:p>
            <a:r>
              <a:rPr lang="en-US"/>
              <a:t>Cognitive stock</a:t>
            </a:r>
            <a:endParaRPr lang="en-US" dirty="0"/>
          </a:p>
        </p:txBody>
      </p:sp>
      <p:sp>
        <p:nvSpPr>
          <p:cNvPr id="3" name="Content Placeholder 2">
            <a:extLst>
              <a:ext uri="{FF2B5EF4-FFF2-40B4-BE49-F238E27FC236}">
                <a16:creationId xmlns:a16="http://schemas.microsoft.com/office/drawing/2014/main" id="{0C878E31-312C-BC20-24BC-18DECFD843F2}"/>
              </a:ext>
            </a:extLst>
          </p:cNvPr>
          <p:cNvSpPr>
            <a:spLocks noGrp="1"/>
          </p:cNvSpPr>
          <p:nvPr>
            <p:ph idx="1"/>
          </p:nvPr>
        </p:nvSpPr>
        <p:spPr/>
        <p:txBody>
          <a:bodyPr>
            <a:normAutofit fontScale="62500" lnSpcReduction="20000"/>
          </a:bodyPr>
          <a:lstStyle/>
          <a:p>
            <a:r>
              <a:rPr lang="en-US" dirty="0"/>
              <a:t>“The rock dove (</a:t>
            </a:r>
            <a:r>
              <a:rPr lang="en-US" i="1" dirty="0"/>
              <a:t>Columba </a:t>
            </a:r>
            <a:r>
              <a:rPr lang="en-US" i="1" dirty="0" err="1"/>
              <a:t>livia</a:t>
            </a:r>
            <a:r>
              <a:rPr lang="en-US" dirty="0"/>
              <a:t>), a stout bird with a small head, short neck, and thick gray and white plumage, is almost exclusively the species of pigeon seen in New York City.</a:t>
            </a:r>
          </a:p>
          <a:p>
            <a:r>
              <a:rPr lang="en-US" dirty="0"/>
              <a:t>Pigeons arrived in America in the 1600s from Europe. Originally raised as a barnyard animal used for their meat, many pigeons escaped and began to thrive in the wild, their populations growing and adapting to city life. Pigeons nest in any nook they can find, including building ledges and the girders of bridges. Their rarely seen young reach adult size after little more than one week of suckling on “pigeon milk”, a thick substance produced in the crop of both of the young’s monogamous parents.</a:t>
            </a:r>
          </a:p>
          <a:p>
            <a:r>
              <a:rPr lang="en-US" dirty="0"/>
              <a:t>… Although pigeons have a storied past [used as carrier </a:t>
            </a:r>
            <a:r>
              <a:rPr lang="en-US" dirty="0" err="1"/>
              <a:t>pidgeons</a:t>
            </a:r>
            <a:r>
              <a:rPr lang="en-US" dirty="0"/>
              <a:t> in coops during WWII] and many admirers, some call pigeons “flying rats” for their often dirty appearance and diseases acquired by living on the city streets. The acidic droppings of pigeons can eat through limestone and stain brass, thus damaging architecture and statues around the city.”</a:t>
            </a:r>
          </a:p>
          <a:p>
            <a:pPr marL="0" indent="0">
              <a:buNone/>
            </a:pPr>
            <a:endParaRPr lang="en-US" dirty="0"/>
          </a:p>
          <a:p>
            <a:pPr marL="0" indent="0">
              <a:buNone/>
            </a:pPr>
            <a:r>
              <a:rPr lang="en-US" dirty="0"/>
              <a:t>(NYC Parks Department </a:t>
            </a:r>
            <a:r>
              <a:rPr lang="en-US" dirty="0" err="1"/>
              <a:t>website,</a:t>
            </a:r>
            <a:r>
              <a:rPr lang="en-US" u="sng" dirty="0" err="1">
                <a:hlinkClick r:id="rId2"/>
              </a:rPr>
              <a:t>https</a:t>
            </a:r>
            <a:r>
              <a:rPr lang="en-US" u="sng" dirty="0">
                <a:hlinkClick r:id="rId2"/>
              </a:rPr>
              <a:t>://www.nycgovparks.org/parks/pigeon-paradise/highlights</a:t>
            </a:r>
            <a:r>
              <a:rPr lang="en-US" dirty="0"/>
              <a:t>) </a:t>
            </a:r>
          </a:p>
        </p:txBody>
      </p:sp>
    </p:spTree>
    <p:extLst>
      <p:ext uri="{BB962C8B-B14F-4D97-AF65-F5344CB8AC3E}">
        <p14:creationId xmlns:p14="http://schemas.microsoft.com/office/powerpoint/2010/main" val="80432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8" name="Rectangle 27">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2" name="Rectangle 31">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4" name="Rectangle 33">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E9098D-EEDB-40E2-5213-8B136A41898C}"/>
              </a:ext>
            </a:extLst>
          </p:cNvPr>
          <p:cNvSpPr>
            <a:spLocks noGrp="1"/>
          </p:cNvSpPr>
          <p:nvPr>
            <p:ph type="title"/>
          </p:nvPr>
        </p:nvSpPr>
        <p:spPr>
          <a:xfrm>
            <a:off x="7409930" y="744909"/>
            <a:ext cx="3776416" cy="2912691"/>
          </a:xfrm>
        </p:spPr>
        <p:txBody>
          <a:bodyPr vert="horz" lIns="91440" tIns="45720" rIns="91440" bIns="45720" rtlCol="0" anchor="b">
            <a:normAutofit/>
          </a:bodyPr>
          <a:lstStyle/>
          <a:p>
            <a:r>
              <a:rPr lang="en-US"/>
              <a:t>Emotions as perceptions of value</a:t>
            </a:r>
          </a:p>
        </p:txBody>
      </p:sp>
      <p:pic>
        <p:nvPicPr>
          <p:cNvPr id="4" name="Content Placeholder 3">
            <a:extLst>
              <a:ext uri="{FF2B5EF4-FFF2-40B4-BE49-F238E27FC236}">
                <a16:creationId xmlns:a16="http://schemas.microsoft.com/office/drawing/2014/main" id="{CFCDFDC9-2CDC-8F2A-958C-BDAEE7F08DC3}"/>
              </a:ext>
            </a:extLst>
          </p:cNvPr>
          <p:cNvPicPr>
            <a:picLocks noGrp="1" noChangeAspect="1"/>
          </p:cNvPicPr>
          <p:nvPr>
            <p:ph idx="1"/>
          </p:nvPr>
        </p:nvPicPr>
        <p:blipFill>
          <a:blip r:embed="rId4"/>
          <a:stretch>
            <a:fillRect/>
          </a:stretch>
        </p:blipFill>
        <p:spPr>
          <a:xfrm>
            <a:off x="603229" y="1028634"/>
            <a:ext cx="6402214" cy="4795478"/>
          </a:xfrm>
          <a:prstGeom prst="rect">
            <a:avLst/>
          </a:prstGeom>
        </p:spPr>
      </p:pic>
    </p:spTree>
    <p:extLst>
      <p:ext uri="{BB962C8B-B14F-4D97-AF65-F5344CB8AC3E}">
        <p14:creationId xmlns:p14="http://schemas.microsoft.com/office/powerpoint/2010/main" val="425562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id="{19B97BE4-8A98-49F3-8669-EAAF6D433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90032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AA090277-9074-44AA-8A49-453BF2C45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
            <a:ext cx="12191999" cy="3909853"/>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926156-A639-CEB6-EDF8-1C8468C8D11B}"/>
              </a:ext>
            </a:extLst>
          </p:cNvPr>
          <p:cNvSpPr>
            <a:spLocks noGrp="1"/>
          </p:cNvSpPr>
          <p:nvPr>
            <p:ph type="title"/>
          </p:nvPr>
        </p:nvSpPr>
        <p:spPr>
          <a:xfrm>
            <a:off x="7409930" y="744909"/>
            <a:ext cx="3776416" cy="2912691"/>
          </a:xfrm>
        </p:spPr>
        <p:txBody>
          <a:bodyPr vert="horz" lIns="91440" tIns="45720" rIns="91440" bIns="45720" rtlCol="0" anchor="b">
            <a:normAutofit/>
          </a:bodyPr>
          <a:lstStyle/>
          <a:p>
            <a:r>
              <a:rPr lang="en-US"/>
              <a:t>Emotions as perceptions of value</a:t>
            </a:r>
            <a:endParaRPr lang="en-US" dirty="0"/>
          </a:p>
        </p:txBody>
      </p:sp>
      <p:pic>
        <p:nvPicPr>
          <p:cNvPr id="4" name="Content Placeholder 3">
            <a:extLst>
              <a:ext uri="{FF2B5EF4-FFF2-40B4-BE49-F238E27FC236}">
                <a16:creationId xmlns:a16="http://schemas.microsoft.com/office/drawing/2014/main" id="{BA125298-F42F-45C9-EDC4-9A41D6514C46}"/>
              </a:ext>
            </a:extLst>
          </p:cNvPr>
          <p:cNvPicPr>
            <a:picLocks noGrp="1" noChangeAspect="1"/>
          </p:cNvPicPr>
          <p:nvPr>
            <p:ph idx="1"/>
          </p:nvPr>
        </p:nvPicPr>
        <p:blipFill rotWithShape="1">
          <a:blip r:embed="rId4"/>
          <a:srcRect l="9999" r="730" b="-1"/>
          <a:stretch/>
        </p:blipFill>
        <p:spPr>
          <a:xfrm>
            <a:off x="603229" y="1040143"/>
            <a:ext cx="6402214" cy="4772460"/>
          </a:xfrm>
          <a:prstGeom prst="rect">
            <a:avLst/>
          </a:prstGeom>
        </p:spPr>
      </p:pic>
    </p:spTree>
    <p:extLst>
      <p:ext uri="{BB962C8B-B14F-4D97-AF65-F5344CB8AC3E}">
        <p14:creationId xmlns:p14="http://schemas.microsoft.com/office/powerpoint/2010/main" val="1603889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6" name="Rectangle 45">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8" name="Rectangle 47">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7881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0" name="Rectangle 49">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0"/>
            <a:ext cx="12191999" cy="3478809"/>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EC8CF9-BD4C-94A2-7BEA-864138E126FC}"/>
              </a:ext>
            </a:extLst>
          </p:cNvPr>
          <p:cNvSpPr>
            <a:spLocks noGrp="1"/>
          </p:cNvSpPr>
          <p:nvPr>
            <p:ph type="title"/>
          </p:nvPr>
        </p:nvSpPr>
        <p:spPr>
          <a:xfrm>
            <a:off x="838200" y="381000"/>
            <a:ext cx="5181600" cy="2743200"/>
          </a:xfrm>
        </p:spPr>
        <p:txBody>
          <a:bodyPr vert="horz" lIns="91440" tIns="45720" rIns="91440" bIns="45720" rtlCol="0">
            <a:normAutofit/>
          </a:bodyPr>
          <a:lstStyle/>
          <a:p>
            <a:r>
              <a:rPr lang="en-US"/>
              <a:t>Tracking or projecting value?</a:t>
            </a:r>
          </a:p>
        </p:txBody>
      </p:sp>
      <p:sp>
        <p:nvSpPr>
          <p:cNvPr id="30" name="Content Placeholder 29">
            <a:extLst>
              <a:ext uri="{FF2B5EF4-FFF2-40B4-BE49-F238E27FC236}">
                <a16:creationId xmlns:a16="http://schemas.microsoft.com/office/drawing/2014/main" id="{5BD69442-80CE-A683-AEA1-501B5440DE68}"/>
              </a:ext>
            </a:extLst>
          </p:cNvPr>
          <p:cNvSpPr>
            <a:spLocks noGrp="1"/>
          </p:cNvSpPr>
          <p:nvPr>
            <p:ph idx="1"/>
          </p:nvPr>
        </p:nvSpPr>
        <p:spPr>
          <a:xfrm>
            <a:off x="6248400" y="381000"/>
            <a:ext cx="5181600" cy="2743200"/>
          </a:xfrm>
        </p:spPr>
        <p:txBody>
          <a:bodyPr anchor="ctr">
            <a:normAutofit/>
          </a:bodyPr>
          <a:lstStyle/>
          <a:p>
            <a:endParaRPr lang="en-US" sz="1800">
              <a:solidFill>
                <a:schemeClr val="bg1">
                  <a:alpha val="80000"/>
                </a:schemeClr>
              </a:solidFill>
            </a:endParaRPr>
          </a:p>
        </p:txBody>
      </p:sp>
      <p:pic>
        <p:nvPicPr>
          <p:cNvPr id="5" name="Picture 4">
            <a:extLst>
              <a:ext uri="{FF2B5EF4-FFF2-40B4-BE49-F238E27FC236}">
                <a16:creationId xmlns:a16="http://schemas.microsoft.com/office/drawing/2014/main" id="{63EF0C6A-E6C3-FA27-52E6-51ACB7E9200C}"/>
              </a:ext>
            </a:extLst>
          </p:cNvPr>
          <p:cNvPicPr>
            <a:picLocks noChangeAspect="1"/>
          </p:cNvPicPr>
          <p:nvPr/>
        </p:nvPicPr>
        <p:blipFill rotWithShape="1">
          <a:blip r:embed="rId3"/>
          <a:srcRect t="10649" r="-2" b="5021"/>
          <a:stretch/>
        </p:blipFill>
        <p:spPr>
          <a:xfrm>
            <a:off x="-3056" y="3429001"/>
            <a:ext cx="4066279" cy="3429000"/>
          </a:xfrm>
          <a:prstGeom prst="rect">
            <a:avLst/>
          </a:prstGeom>
        </p:spPr>
      </p:pic>
      <p:pic>
        <p:nvPicPr>
          <p:cNvPr id="6" name="Picture 5">
            <a:extLst>
              <a:ext uri="{FF2B5EF4-FFF2-40B4-BE49-F238E27FC236}">
                <a16:creationId xmlns:a16="http://schemas.microsoft.com/office/drawing/2014/main" id="{5AFCD36B-2A91-9B22-0EE2-C2EE5C71F13D}"/>
              </a:ext>
            </a:extLst>
          </p:cNvPr>
          <p:cNvPicPr>
            <a:picLocks noChangeAspect="1"/>
          </p:cNvPicPr>
          <p:nvPr/>
        </p:nvPicPr>
        <p:blipFill rotWithShape="1">
          <a:blip r:embed="rId4"/>
          <a:srcRect l="4483" r="16605" b="2"/>
          <a:stretch/>
        </p:blipFill>
        <p:spPr>
          <a:xfrm>
            <a:off x="4061333" y="3429001"/>
            <a:ext cx="4066279" cy="3429000"/>
          </a:xfrm>
          <a:prstGeom prst="rect">
            <a:avLst/>
          </a:prstGeom>
        </p:spPr>
      </p:pic>
      <p:pic>
        <p:nvPicPr>
          <p:cNvPr id="4" name="Content Placeholder 3">
            <a:extLst>
              <a:ext uri="{FF2B5EF4-FFF2-40B4-BE49-F238E27FC236}">
                <a16:creationId xmlns:a16="http://schemas.microsoft.com/office/drawing/2014/main" id="{E7F2746B-7D5E-254B-CC52-F7E5C613F684}"/>
              </a:ext>
            </a:extLst>
          </p:cNvPr>
          <p:cNvPicPr>
            <a:picLocks noChangeAspect="1"/>
          </p:cNvPicPr>
          <p:nvPr/>
        </p:nvPicPr>
        <p:blipFill rotWithShape="1">
          <a:blip r:embed="rId5"/>
          <a:srcRect l="3957" r="8355" b="1"/>
          <a:stretch/>
        </p:blipFill>
        <p:spPr>
          <a:xfrm>
            <a:off x="8125721" y="3429001"/>
            <a:ext cx="4066279" cy="3429000"/>
          </a:xfrm>
          <a:prstGeom prst="rect">
            <a:avLst/>
          </a:prstGeom>
        </p:spPr>
      </p:pic>
    </p:spTree>
    <p:extLst>
      <p:ext uri="{BB962C8B-B14F-4D97-AF65-F5344CB8AC3E}">
        <p14:creationId xmlns:p14="http://schemas.microsoft.com/office/powerpoint/2010/main" val="14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2" name="Rectangle 41">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4" name="Rectangle 43">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1752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6" name="Rectangle 45">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0"/>
            <a:ext cx="12191999" cy="2217528"/>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13AD87-AD24-C65B-FCA4-965512C0A307}"/>
              </a:ext>
            </a:extLst>
          </p:cNvPr>
          <p:cNvSpPr>
            <a:spLocks noGrp="1"/>
          </p:cNvSpPr>
          <p:nvPr>
            <p:ph type="title"/>
          </p:nvPr>
        </p:nvSpPr>
        <p:spPr>
          <a:xfrm>
            <a:off x="838200" y="381000"/>
            <a:ext cx="10003218" cy="1600124"/>
          </a:xfrm>
        </p:spPr>
        <p:txBody>
          <a:bodyPr>
            <a:normAutofit/>
          </a:bodyPr>
          <a:lstStyle/>
          <a:p>
            <a:r>
              <a:rPr lang="en-US"/>
              <a:t>Conclusion </a:t>
            </a:r>
          </a:p>
        </p:txBody>
      </p:sp>
      <p:sp>
        <p:nvSpPr>
          <p:cNvPr id="3" name="Content Placeholder 2">
            <a:extLst>
              <a:ext uri="{FF2B5EF4-FFF2-40B4-BE49-F238E27FC236}">
                <a16:creationId xmlns:a16="http://schemas.microsoft.com/office/drawing/2014/main" id="{FA610F1A-434A-5819-4B90-A18E9E9A17E9}"/>
              </a:ext>
            </a:extLst>
          </p:cNvPr>
          <p:cNvSpPr>
            <a:spLocks noGrp="1"/>
          </p:cNvSpPr>
          <p:nvPr>
            <p:ph idx="1"/>
          </p:nvPr>
        </p:nvSpPr>
        <p:spPr>
          <a:xfrm>
            <a:off x="838200" y="2514600"/>
            <a:ext cx="4876800" cy="3783586"/>
          </a:xfrm>
        </p:spPr>
        <p:txBody>
          <a:bodyPr anchor="ctr">
            <a:normAutofit/>
          </a:bodyPr>
          <a:lstStyle/>
          <a:p>
            <a:pPr marL="0" indent="0">
              <a:buNone/>
            </a:pPr>
            <a:r>
              <a:rPr lang="en-US" sz="1800" b="1" dirty="0">
                <a:solidFill>
                  <a:schemeClr val="tx2"/>
                </a:solidFill>
              </a:rPr>
              <a:t>The deepest contribution to environmental ethics made by aesthetics is actually EPISTEMIC.</a:t>
            </a:r>
            <a:r>
              <a:rPr lang="en-US" sz="1800" dirty="0">
                <a:solidFill>
                  <a:schemeClr val="tx2"/>
                </a:solidFill>
              </a:rPr>
              <a:t> </a:t>
            </a:r>
          </a:p>
          <a:p>
            <a:pPr marL="0" indent="0">
              <a:buNone/>
            </a:pPr>
            <a:r>
              <a:rPr lang="en-US" sz="1800" dirty="0">
                <a:solidFill>
                  <a:schemeClr val="tx2"/>
                </a:solidFill>
              </a:rPr>
              <a:t> </a:t>
            </a:r>
          </a:p>
          <a:p>
            <a:pPr marL="0" indent="0">
              <a:buNone/>
            </a:pPr>
            <a:r>
              <a:rPr lang="en-US" sz="1800" dirty="0">
                <a:solidFill>
                  <a:schemeClr val="tx2"/>
                </a:solidFill>
              </a:rPr>
              <a:t>A serious, cognitively rich aesthetic appreciation of nature is one that, </a:t>
            </a:r>
            <a:r>
              <a:rPr lang="en-US" sz="1800" b="1" dirty="0">
                <a:solidFill>
                  <a:schemeClr val="tx2"/>
                </a:solidFill>
              </a:rPr>
              <a:t>in arousing the emotion of wonder at the natural world, REVEALS the intrinsic value of nature</a:t>
            </a:r>
            <a:r>
              <a:rPr lang="en-US" sz="1800" dirty="0">
                <a:solidFill>
                  <a:schemeClr val="tx2"/>
                </a:solidFill>
              </a:rPr>
              <a:t>.    </a:t>
            </a:r>
          </a:p>
          <a:p>
            <a:r>
              <a:rPr lang="en-US" sz="1800" dirty="0">
                <a:solidFill>
                  <a:schemeClr val="tx2"/>
                </a:solidFill>
              </a:rPr>
              <a:t> </a:t>
            </a:r>
          </a:p>
          <a:p>
            <a:endParaRPr lang="en-US" sz="1800" dirty="0">
              <a:solidFill>
                <a:schemeClr val="tx2"/>
              </a:solidFill>
            </a:endParaRPr>
          </a:p>
        </p:txBody>
      </p:sp>
      <p:pic>
        <p:nvPicPr>
          <p:cNvPr id="5" name="Picture 4" descr="Close up image of a hand touching flowers">
            <a:extLst>
              <a:ext uri="{FF2B5EF4-FFF2-40B4-BE49-F238E27FC236}">
                <a16:creationId xmlns:a16="http://schemas.microsoft.com/office/drawing/2014/main" id="{F91BB19D-D9C0-3AA8-6543-18C107F669B6}"/>
              </a:ext>
            </a:extLst>
          </p:cNvPr>
          <p:cNvPicPr>
            <a:picLocks noChangeAspect="1"/>
          </p:cNvPicPr>
          <p:nvPr/>
        </p:nvPicPr>
        <p:blipFill rotWithShape="1">
          <a:blip r:embed="rId3"/>
          <a:srcRect r="10884"/>
          <a:stretch/>
        </p:blipFill>
        <p:spPr>
          <a:xfrm>
            <a:off x="5996628" y="2217529"/>
            <a:ext cx="6195372" cy="4640471"/>
          </a:xfrm>
          <a:prstGeom prst="rect">
            <a:avLst/>
          </a:prstGeom>
        </p:spPr>
      </p:pic>
    </p:spTree>
    <p:extLst>
      <p:ext uri="{BB962C8B-B14F-4D97-AF65-F5344CB8AC3E}">
        <p14:creationId xmlns:p14="http://schemas.microsoft.com/office/powerpoint/2010/main" val="59046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F51DD2-B335-42F3-0C64-C7D1A0BD1105}"/>
              </a:ext>
            </a:extLst>
          </p:cNvPr>
          <p:cNvSpPr>
            <a:spLocks noGrp="1"/>
          </p:cNvSpPr>
          <p:nvPr>
            <p:ph type="title"/>
          </p:nvPr>
        </p:nvSpPr>
        <p:spPr>
          <a:xfrm>
            <a:off x="838201" y="559813"/>
            <a:ext cx="2819399" cy="5577934"/>
          </a:xfrm>
        </p:spPr>
        <p:txBody>
          <a:bodyPr>
            <a:normAutofit/>
          </a:bodyPr>
          <a:lstStyle/>
          <a:p>
            <a:r>
              <a:rPr lang="en-US" sz="2100"/>
              <a:t>Some key goals of environmentalists</a:t>
            </a:r>
          </a:p>
        </p:txBody>
      </p:sp>
      <p:graphicFrame>
        <p:nvGraphicFramePr>
          <p:cNvPr id="5" name="Content Placeholder 2">
            <a:extLst>
              <a:ext uri="{FF2B5EF4-FFF2-40B4-BE49-F238E27FC236}">
                <a16:creationId xmlns:a16="http://schemas.microsoft.com/office/drawing/2014/main" id="{143CABFF-A0A8-95C8-CFFB-2135C35E274B}"/>
              </a:ext>
            </a:extLst>
          </p:cNvPr>
          <p:cNvGraphicFramePr>
            <a:graphicFrameLocks noGrp="1"/>
          </p:cNvGraphicFramePr>
          <p:nvPr>
            <p:ph idx="1"/>
            <p:extLst>
              <p:ext uri="{D42A27DB-BD31-4B8C-83A1-F6EECF244321}">
                <p14:modId xmlns:p14="http://schemas.microsoft.com/office/powerpoint/2010/main" val="3741220334"/>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047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C5116D-1A27-12EC-B60C-16596DF5103C}"/>
              </a:ext>
            </a:extLst>
          </p:cNvPr>
          <p:cNvSpPr>
            <a:spLocks noGrp="1"/>
          </p:cNvSpPr>
          <p:nvPr>
            <p:ph type="title"/>
          </p:nvPr>
        </p:nvSpPr>
        <p:spPr>
          <a:xfrm>
            <a:off x="1198182" y="381000"/>
            <a:ext cx="10003218" cy="1600124"/>
          </a:xfrm>
        </p:spPr>
        <p:txBody>
          <a:bodyPr>
            <a:normAutofit/>
          </a:bodyPr>
          <a:lstStyle/>
          <a:p>
            <a:r>
              <a:rPr lang="en-US" dirty="0"/>
              <a:t>The intrinsic value of living entities</a:t>
            </a:r>
          </a:p>
        </p:txBody>
      </p:sp>
      <p:sp>
        <p:nvSpPr>
          <p:cNvPr id="3" name="Content Placeholder 2">
            <a:extLst>
              <a:ext uri="{FF2B5EF4-FFF2-40B4-BE49-F238E27FC236}">
                <a16:creationId xmlns:a16="http://schemas.microsoft.com/office/drawing/2014/main" id="{B7D3D7C2-CEBC-C2BC-9CB8-8D9D4063FF05}"/>
              </a:ext>
            </a:extLst>
          </p:cNvPr>
          <p:cNvSpPr>
            <a:spLocks noGrp="1"/>
          </p:cNvSpPr>
          <p:nvPr>
            <p:ph idx="1"/>
          </p:nvPr>
        </p:nvSpPr>
        <p:spPr>
          <a:xfrm>
            <a:off x="330505" y="2362123"/>
            <a:ext cx="11721947" cy="4402233"/>
          </a:xfrm>
        </p:spPr>
        <p:txBody>
          <a:bodyPr anchor="ctr">
            <a:normAutofit/>
          </a:bodyPr>
          <a:lstStyle/>
          <a:p>
            <a:pPr marL="0" indent="0">
              <a:buNone/>
            </a:pPr>
            <a:r>
              <a:rPr lang="en-US" sz="1800" dirty="0">
                <a:solidFill>
                  <a:schemeClr val="tx1">
                    <a:alpha val="80000"/>
                  </a:schemeClr>
                </a:solidFill>
              </a:rPr>
              <a:t>“From the perspective of a life-centered theory, we have prima facie moral obligations that are owed to wild plants and animals themselves as members of the Earth’s biotic community. We are morally bound (other things being equal) to protect or promote their good for </a:t>
            </a:r>
            <a:r>
              <a:rPr lang="en-US" sz="1800" i="1" dirty="0">
                <a:solidFill>
                  <a:schemeClr val="tx1">
                    <a:alpha val="80000"/>
                  </a:schemeClr>
                </a:solidFill>
              </a:rPr>
              <a:t>their</a:t>
            </a:r>
            <a:r>
              <a:rPr lang="en-US" sz="1800" dirty="0">
                <a:solidFill>
                  <a:schemeClr val="tx1">
                    <a:alpha val="80000"/>
                  </a:schemeClr>
                </a:solidFill>
              </a:rPr>
              <a:t> sake. … </a:t>
            </a:r>
            <a:r>
              <a:rPr lang="en-US" sz="1800" u="sng" dirty="0">
                <a:solidFill>
                  <a:schemeClr val="tx1">
                    <a:alpha val="80000"/>
                  </a:schemeClr>
                </a:solidFill>
              </a:rPr>
              <a:t>Such obligations are due those living things out of recognition of their inherent worth. They are entirely additional to and independent of the obligations we owe to our fellow humans</a:t>
            </a:r>
            <a:r>
              <a:rPr lang="en-US" sz="1800" dirty="0">
                <a:solidFill>
                  <a:schemeClr val="tx1">
                    <a:alpha val="80000"/>
                  </a:schemeClr>
                </a:solidFill>
              </a:rPr>
              <a:t>.”   </a:t>
            </a:r>
          </a:p>
          <a:p>
            <a:pPr marL="0" indent="0">
              <a:buNone/>
            </a:pPr>
            <a:r>
              <a:rPr lang="en-US" sz="1800" dirty="0">
                <a:solidFill>
                  <a:schemeClr val="tx1">
                    <a:alpha val="80000"/>
                  </a:schemeClr>
                </a:solidFill>
              </a:rPr>
              <a:t> </a:t>
            </a:r>
          </a:p>
          <a:p>
            <a:r>
              <a:rPr lang="en-US" sz="1400" dirty="0">
                <a:solidFill>
                  <a:schemeClr val="tx1">
                    <a:alpha val="80000"/>
                  </a:schemeClr>
                </a:solidFill>
              </a:rPr>
              <a:t>Paul W. Taylor “The Ethics of Respect for the Environment” </a:t>
            </a:r>
            <a:r>
              <a:rPr lang="en-US" sz="1400" i="1" dirty="0">
                <a:solidFill>
                  <a:schemeClr val="tx1">
                    <a:alpha val="80000"/>
                  </a:schemeClr>
                </a:solidFill>
              </a:rPr>
              <a:t>Environmental Ethics</a:t>
            </a:r>
            <a:r>
              <a:rPr lang="en-US" sz="1400" dirty="0">
                <a:solidFill>
                  <a:schemeClr val="tx1">
                    <a:alpha val="80000"/>
                  </a:schemeClr>
                </a:solidFill>
              </a:rPr>
              <a:t>, 1981, in Andrew Light &amp; Holmes Rolston III, </a:t>
            </a:r>
            <a:r>
              <a:rPr lang="en-US" sz="1400" i="1" dirty="0">
                <a:solidFill>
                  <a:schemeClr val="tx1">
                    <a:alpha val="80000"/>
                  </a:schemeClr>
                </a:solidFill>
              </a:rPr>
              <a:t>Environmental Ethics</a:t>
            </a:r>
            <a:r>
              <a:rPr lang="en-US" sz="1400" dirty="0">
                <a:solidFill>
                  <a:schemeClr val="tx1">
                    <a:alpha val="80000"/>
                  </a:schemeClr>
                </a:solidFill>
              </a:rPr>
              <a:t> (Blackwell, 2003) p. 74 (emphasis added).</a:t>
            </a:r>
          </a:p>
          <a:p>
            <a:pPr marL="0" indent="0">
              <a:buNone/>
            </a:pPr>
            <a:endParaRPr lang="en-US" sz="1800" dirty="0">
              <a:solidFill>
                <a:schemeClr val="tx1">
                  <a:alpha val="80000"/>
                </a:schemeClr>
              </a:solidFill>
            </a:endParaRPr>
          </a:p>
        </p:txBody>
      </p:sp>
    </p:spTree>
    <p:extLst>
      <p:ext uri="{BB962C8B-B14F-4D97-AF65-F5344CB8AC3E}">
        <p14:creationId xmlns:p14="http://schemas.microsoft.com/office/powerpoint/2010/main" val="382807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3" name="Rectangle 12">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6D51AE26-7D57-13A8-6142-CA08439E9CF1}"/>
              </a:ext>
            </a:extLst>
          </p:cNvPr>
          <p:cNvSpPr>
            <a:spLocks noGrp="1"/>
          </p:cNvSpPr>
          <p:nvPr>
            <p:ph type="title"/>
          </p:nvPr>
        </p:nvSpPr>
        <p:spPr>
          <a:xfrm>
            <a:off x="838200" y="744909"/>
            <a:ext cx="3581400" cy="3155419"/>
          </a:xfrm>
        </p:spPr>
        <p:txBody>
          <a:bodyPr vert="horz" lIns="91440" tIns="45720" rIns="91440" bIns="45720" rtlCol="0" anchor="b">
            <a:normAutofit/>
          </a:bodyPr>
          <a:lstStyle/>
          <a:p>
            <a:r>
              <a:rPr lang="en-US">
                <a:solidFill>
                  <a:schemeClr val="tx2"/>
                </a:solidFill>
              </a:rPr>
              <a:t>The case of the Ram’s Head Lady Slipper</a:t>
            </a:r>
          </a:p>
        </p:txBody>
      </p:sp>
      <p:sp>
        <p:nvSpPr>
          <p:cNvPr id="17" name="Rectangle 16">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1" y="0"/>
            <a:ext cx="73914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F18A41FE-6F14-49D2-8C0F-56A351A9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0596" y="-5"/>
            <a:ext cx="7391401" cy="6857999"/>
          </a:xfrm>
          <a:prstGeom prst="rect">
            <a:avLst/>
          </a:prstGeom>
          <a:blipFill dpi="0" rotWithShape="1">
            <a:blip r:embed="rId3">
              <a:alphaModFix amt="35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E2B5E282-AA55-18EC-C282-43AF6E1CC5FA}"/>
              </a:ext>
            </a:extLst>
          </p:cNvPr>
          <p:cNvPicPr>
            <a:picLocks noGrp="1" noChangeAspect="1"/>
          </p:cNvPicPr>
          <p:nvPr>
            <p:ph idx="1"/>
          </p:nvPr>
        </p:nvPicPr>
        <p:blipFill rotWithShape="1">
          <a:blip r:embed="rId4"/>
          <a:srcRect l="10358" r="9201" b="-1"/>
          <a:stretch/>
        </p:blipFill>
        <p:spPr>
          <a:xfrm>
            <a:off x="5410200" y="567942"/>
            <a:ext cx="6139484" cy="5716862"/>
          </a:xfrm>
          <a:prstGeom prst="rect">
            <a:avLst/>
          </a:prstGeom>
        </p:spPr>
      </p:pic>
    </p:spTree>
    <p:extLst>
      <p:ext uri="{BB962C8B-B14F-4D97-AF65-F5344CB8AC3E}">
        <p14:creationId xmlns:p14="http://schemas.microsoft.com/office/powerpoint/2010/main" val="237302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9" name="Picture 28">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1" name="Rectangle 30">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1F491198-AF87-4E71-AAD9-AE427363C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id="{4C2E1C05-3303-4DCD-9685-3BDE5AEF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84319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D7F2E59A-66C6-4BE2-B3FB-D5DE585D2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0"/>
            <a:ext cx="12191999" cy="1833647"/>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1A7A290F-6750-521C-3325-8AAFFFCBD652}"/>
              </a:ext>
            </a:extLst>
          </p:cNvPr>
          <p:cNvSpPr>
            <a:spLocks noGrp="1"/>
          </p:cNvSpPr>
          <p:nvPr>
            <p:ph type="title"/>
          </p:nvPr>
        </p:nvSpPr>
        <p:spPr>
          <a:xfrm>
            <a:off x="838201" y="169452"/>
            <a:ext cx="10750570" cy="1514105"/>
          </a:xfrm>
        </p:spPr>
        <p:txBody>
          <a:bodyPr vert="horz" lIns="91440" tIns="45720" rIns="91440" bIns="45720" rtlCol="0" anchor="b">
            <a:normAutofit fontScale="90000"/>
          </a:bodyPr>
          <a:lstStyle/>
          <a:p>
            <a:r>
              <a:rPr lang="en-US" sz="5400" dirty="0"/>
              <a:t>Why should a plant have intrinsic moral value?</a:t>
            </a:r>
          </a:p>
        </p:txBody>
      </p:sp>
      <p:pic>
        <p:nvPicPr>
          <p:cNvPr id="11" name="Content Placeholder 10">
            <a:extLst>
              <a:ext uri="{FF2B5EF4-FFF2-40B4-BE49-F238E27FC236}">
                <a16:creationId xmlns:a16="http://schemas.microsoft.com/office/drawing/2014/main" id="{18E3BD94-71A4-5F23-D71D-2EB7B6D534F7}"/>
              </a:ext>
            </a:extLst>
          </p:cNvPr>
          <p:cNvPicPr>
            <a:picLocks noGrp="1" noChangeAspect="1"/>
          </p:cNvPicPr>
          <p:nvPr>
            <p:ph idx="1"/>
          </p:nvPr>
        </p:nvPicPr>
        <p:blipFill>
          <a:blip r:embed="rId4"/>
          <a:stretch>
            <a:fillRect/>
          </a:stretch>
        </p:blipFill>
        <p:spPr>
          <a:xfrm>
            <a:off x="5186557" y="2461660"/>
            <a:ext cx="6402214" cy="3601243"/>
          </a:xfrm>
          <a:prstGeom prst="rect">
            <a:avLst/>
          </a:prstGeom>
        </p:spPr>
      </p:pic>
    </p:spTree>
    <p:extLst>
      <p:ext uri="{BB962C8B-B14F-4D97-AF65-F5344CB8AC3E}">
        <p14:creationId xmlns:p14="http://schemas.microsoft.com/office/powerpoint/2010/main" val="3349093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6" name="Rectangle 25">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2D5718-FF02-67E4-B0F0-BCE3388D76E5}"/>
              </a:ext>
            </a:extLst>
          </p:cNvPr>
          <p:cNvSpPr>
            <a:spLocks noGrp="1"/>
          </p:cNvSpPr>
          <p:nvPr>
            <p:ph type="title"/>
          </p:nvPr>
        </p:nvSpPr>
        <p:spPr>
          <a:xfrm>
            <a:off x="838201" y="559813"/>
            <a:ext cx="4876800" cy="5577934"/>
          </a:xfrm>
        </p:spPr>
        <p:txBody>
          <a:bodyPr>
            <a:normAutofit/>
          </a:bodyPr>
          <a:lstStyle/>
          <a:p>
            <a:r>
              <a:rPr lang="en-US" dirty="0" err="1"/>
              <a:t>Sober’s</a:t>
            </a:r>
            <a:r>
              <a:rPr lang="en-US" dirty="0"/>
              <a:t> challenge—the demarcation problem </a:t>
            </a:r>
          </a:p>
        </p:txBody>
      </p:sp>
      <p:sp>
        <p:nvSpPr>
          <p:cNvPr id="3" name="Content Placeholder 2">
            <a:extLst>
              <a:ext uri="{FF2B5EF4-FFF2-40B4-BE49-F238E27FC236}">
                <a16:creationId xmlns:a16="http://schemas.microsoft.com/office/drawing/2014/main" id="{0468317E-3001-0FC7-DAD2-E530A34C1C28}"/>
              </a:ext>
            </a:extLst>
          </p:cNvPr>
          <p:cNvSpPr>
            <a:spLocks noGrp="1"/>
          </p:cNvSpPr>
          <p:nvPr>
            <p:ph idx="1"/>
          </p:nvPr>
        </p:nvSpPr>
        <p:spPr>
          <a:xfrm>
            <a:off x="6257925" y="214313"/>
            <a:ext cx="5772149" cy="6643687"/>
          </a:xfrm>
        </p:spPr>
        <p:txBody>
          <a:bodyPr>
            <a:normAutofit/>
          </a:bodyPr>
          <a:lstStyle/>
          <a:p>
            <a:pPr marL="0" indent="0">
              <a:lnSpc>
                <a:spcPct val="100000"/>
              </a:lnSpc>
              <a:buNone/>
            </a:pPr>
            <a:r>
              <a:rPr lang="en-US" sz="2000" dirty="0">
                <a:solidFill>
                  <a:schemeClr val="tx2"/>
                </a:solidFill>
              </a:rPr>
              <a:t>“The problem for environmentalism stems from the idea that species and ecosystems ought to be preserved for reasons additional to their known value as resources for human use [nutritional, medicinal, recreational, etc.] ...”</a:t>
            </a:r>
          </a:p>
          <a:p>
            <a:pPr marL="0" indent="0">
              <a:lnSpc>
                <a:spcPct val="100000"/>
              </a:lnSpc>
              <a:buNone/>
            </a:pPr>
            <a:r>
              <a:rPr lang="en-US" sz="2000" dirty="0">
                <a:solidFill>
                  <a:schemeClr val="tx2"/>
                </a:solidFill>
              </a:rPr>
              <a:t> </a:t>
            </a:r>
          </a:p>
          <a:p>
            <a:pPr marL="0" indent="0">
              <a:lnSpc>
                <a:spcPct val="100000"/>
              </a:lnSpc>
              <a:buNone/>
            </a:pPr>
            <a:r>
              <a:rPr lang="en-US" sz="2000" dirty="0">
                <a:solidFill>
                  <a:schemeClr val="tx2"/>
                </a:solidFill>
              </a:rPr>
              <a:t>“Every ethical theory must provide principles that describe which objects matter for their own sakes and which do not. Besides marking the boundary between these two classes by enumerating a set of ethically relevant properties, an ethical theory must say why the properties named, rather than others, are the ones that count.” </a:t>
            </a:r>
          </a:p>
          <a:p>
            <a:pPr marL="0" indent="0">
              <a:lnSpc>
                <a:spcPct val="100000"/>
              </a:lnSpc>
              <a:buNone/>
            </a:pPr>
            <a:endParaRPr lang="en-US" sz="2000" dirty="0">
              <a:solidFill>
                <a:schemeClr val="tx2"/>
              </a:solidFill>
            </a:endParaRPr>
          </a:p>
          <a:p>
            <a:pPr marL="0" indent="0">
              <a:lnSpc>
                <a:spcPct val="100000"/>
              </a:lnSpc>
              <a:buNone/>
            </a:pPr>
            <a:r>
              <a:rPr lang="en-US" sz="2000" dirty="0">
                <a:solidFill>
                  <a:schemeClr val="tx2"/>
                </a:solidFill>
              </a:rPr>
              <a:t>(Elliott Sober, ”Philosophical Problems for Environmentalism” 1988). </a:t>
            </a:r>
          </a:p>
          <a:p>
            <a:pPr>
              <a:lnSpc>
                <a:spcPct val="100000"/>
              </a:lnSpc>
            </a:pPr>
            <a:endParaRPr lang="en-US" sz="1500" dirty="0">
              <a:solidFill>
                <a:schemeClr val="tx2"/>
              </a:solidFill>
            </a:endParaRPr>
          </a:p>
        </p:txBody>
      </p:sp>
    </p:spTree>
    <p:extLst>
      <p:ext uri="{BB962C8B-B14F-4D97-AF65-F5344CB8AC3E}">
        <p14:creationId xmlns:p14="http://schemas.microsoft.com/office/powerpoint/2010/main" val="294688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2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9" name="Rectangle 31">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3">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50"/>
            <a:ext cx="62546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35">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48" y="0"/>
            <a:ext cx="6251447"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8CFA4B-EB2C-8EBC-AA46-6DCE28635C18}"/>
              </a:ext>
            </a:extLst>
          </p:cNvPr>
          <p:cNvSpPr>
            <a:spLocks noGrp="1"/>
          </p:cNvSpPr>
          <p:nvPr>
            <p:ph type="title"/>
          </p:nvPr>
        </p:nvSpPr>
        <p:spPr>
          <a:xfrm>
            <a:off x="838200" y="586992"/>
            <a:ext cx="4953000" cy="1664573"/>
          </a:xfrm>
        </p:spPr>
        <p:txBody>
          <a:bodyPr>
            <a:normAutofit/>
          </a:bodyPr>
          <a:lstStyle/>
          <a:p>
            <a:r>
              <a:rPr lang="en-US"/>
              <a:t>Aesthetic value</a:t>
            </a:r>
            <a:endParaRPr lang="en-US" dirty="0"/>
          </a:p>
        </p:txBody>
      </p:sp>
      <p:sp>
        <p:nvSpPr>
          <p:cNvPr id="3" name="Content Placeholder 2">
            <a:extLst>
              <a:ext uri="{FF2B5EF4-FFF2-40B4-BE49-F238E27FC236}">
                <a16:creationId xmlns:a16="http://schemas.microsoft.com/office/drawing/2014/main" id="{13BC141E-C261-2F8F-79A6-9B9FB413D038}"/>
              </a:ext>
            </a:extLst>
          </p:cNvPr>
          <p:cNvSpPr>
            <a:spLocks noGrp="1"/>
          </p:cNvSpPr>
          <p:nvPr>
            <p:ph idx="1"/>
          </p:nvPr>
        </p:nvSpPr>
        <p:spPr>
          <a:xfrm>
            <a:off x="838200" y="2411653"/>
            <a:ext cx="4952681" cy="3728613"/>
          </a:xfrm>
        </p:spPr>
        <p:txBody>
          <a:bodyPr>
            <a:normAutofit/>
          </a:bodyPr>
          <a:lstStyle/>
          <a:p>
            <a:r>
              <a:rPr lang="en-US" sz="1800" dirty="0"/>
              <a:t>“Arguably the only case to be made for its protection is for the peculiar aesthetic properties it possesses, for which reason Nova Scotians have appreciated it both for its flowers and for the contribution its annual appearance makes to the seasonal performances of the woodlands where it is found.” </a:t>
            </a:r>
          </a:p>
          <a:p>
            <a:pPr marL="0" indent="0">
              <a:buNone/>
            </a:pPr>
            <a:r>
              <a:rPr lang="en-US" sz="1800" dirty="0"/>
              <a:t>Jennifer </a:t>
            </a:r>
            <a:r>
              <a:rPr lang="en-US" sz="1800" dirty="0" err="1"/>
              <a:t>Welchman</a:t>
            </a:r>
            <a:r>
              <a:rPr lang="en-US" sz="1800" dirty="0"/>
              <a:t> “Aesthetics of Nature, Constitutive Goods, and Environmental Conservation” JAAC, 2018, pp. 426-7. </a:t>
            </a:r>
          </a:p>
        </p:txBody>
      </p:sp>
      <p:pic>
        <p:nvPicPr>
          <p:cNvPr id="4" name="Picture 3">
            <a:extLst>
              <a:ext uri="{FF2B5EF4-FFF2-40B4-BE49-F238E27FC236}">
                <a16:creationId xmlns:a16="http://schemas.microsoft.com/office/drawing/2014/main" id="{910897CC-253A-4064-894A-EBF5AB45352A}"/>
              </a:ext>
            </a:extLst>
          </p:cNvPr>
          <p:cNvPicPr>
            <a:picLocks noChangeAspect="1"/>
          </p:cNvPicPr>
          <p:nvPr/>
        </p:nvPicPr>
        <p:blipFill rotWithShape="1">
          <a:blip r:embed="rId3"/>
          <a:srcRect l="23009" r="21624" b="2"/>
          <a:stretch/>
        </p:blipFill>
        <p:spPr>
          <a:xfrm>
            <a:off x="6858001" y="567942"/>
            <a:ext cx="4724400" cy="5716862"/>
          </a:xfrm>
          <a:prstGeom prst="rect">
            <a:avLst/>
          </a:prstGeom>
        </p:spPr>
      </p:pic>
    </p:spTree>
    <p:extLst>
      <p:ext uri="{BB962C8B-B14F-4D97-AF65-F5344CB8AC3E}">
        <p14:creationId xmlns:p14="http://schemas.microsoft.com/office/powerpoint/2010/main" val="401874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3" name="Rectangle 3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98281"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98281"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7CF96C-0F76-66F0-98FE-20788F7753EF}"/>
              </a:ext>
            </a:extLst>
          </p:cNvPr>
          <p:cNvSpPr>
            <a:spLocks noGrp="1"/>
          </p:cNvSpPr>
          <p:nvPr>
            <p:ph type="title"/>
          </p:nvPr>
        </p:nvSpPr>
        <p:spPr>
          <a:xfrm>
            <a:off x="838201" y="559813"/>
            <a:ext cx="4876800" cy="5577934"/>
          </a:xfrm>
        </p:spPr>
        <p:txBody>
          <a:bodyPr>
            <a:normAutofit/>
          </a:bodyPr>
          <a:lstStyle/>
          <a:p>
            <a:r>
              <a:rPr lang="en-US" dirty="0"/>
              <a:t>3 Problems for the Aesthetic Foundations of Environmental Ethics</a:t>
            </a:r>
            <a:br>
              <a:rPr lang="en-US" dirty="0"/>
            </a:br>
            <a:r>
              <a:rPr lang="en-US" dirty="0"/>
              <a:t>J. Robert Loftis (2003).</a:t>
            </a:r>
            <a:br>
              <a:rPr lang="en-US" dirty="0"/>
            </a:br>
            <a:endParaRPr lang="en-US" dirty="0"/>
          </a:p>
        </p:txBody>
      </p:sp>
      <p:graphicFrame>
        <p:nvGraphicFramePr>
          <p:cNvPr id="16" name="Content Placeholder 2">
            <a:extLst>
              <a:ext uri="{FF2B5EF4-FFF2-40B4-BE49-F238E27FC236}">
                <a16:creationId xmlns:a16="http://schemas.microsoft.com/office/drawing/2014/main" id="{2D338AC2-170C-A0C8-7566-CA1C37DAF99E}"/>
              </a:ext>
            </a:extLst>
          </p:cNvPr>
          <p:cNvGraphicFramePr>
            <a:graphicFrameLocks noGrp="1"/>
          </p:cNvGraphicFramePr>
          <p:nvPr>
            <p:ph idx="1"/>
            <p:extLst>
              <p:ext uri="{D42A27DB-BD31-4B8C-83A1-F6EECF244321}">
                <p14:modId xmlns:p14="http://schemas.microsoft.com/office/powerpoint/2010/main" val="1617265717"/>
              </p:ext>
            </p:extLst>
          </p:nvPr>
        </p:nvGraphicFramePr>
        <p:xfrm>
          <a:off x="6184458" y="343433"/>
          <a:ext cx="5626542" cy="5785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4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6" name="Picture 4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8" name="Rectangle 47">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0" name="Rectangle 49">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5F69298E-AC5E-C0B8-084B-D9FE61BBB75C}"/>
              </a:ext>
            </a:extLst>
          </p:cNvPr>
          <p:cNvSpPr>
            <a:spLocks noGrp="1"/>
          </p:cNvSpPr>
          <p:nvPr>
            <p:ph type="title"/>
          </p:nvPr>
        </p:nvSpPr>
        <p:spPr>
          <a:xfrm>
            <a:off x="996275" y="163351"/>
            <a:ext cx="5996619" cy="1979884"/>
          </a:xfrm>
        </p:spPr>
        <p:txBody>
          <a:bodyPr vert="horz" lIns="91440" tIns="45720" rIns="91440" bIns="45720" rtlCol="0" anchor="ctr">
            <a:normAutofit/>
          </a:bodyPr>
          <a:lstStyle/>
          <a:p>
            <a:pPr>
              <a:lnSpc>
                <a:spcPct val="90000"/>
              </a:lnSpc>
            </a:pPr>
            <a:r>
              <a:rPr lang="en-US">
                <a:solidFill>
                  <a:schemeClr val="tx2"/>
                </a:solidFill>
              </a:rPr>
              <a:t>Allen Carlson’s ’scientific cognitivism’</a:t>
            </a:r>
          </a:p>
        </p:txBody>
      </p:sp>
      <p:sp>
        <p:nvSpPr>
          <p:cNvPr id="52" name="Rectangle 51">
            <a:extLst>
              <a:ext uri="{FF2B5EF4-FFF2-40B4-BE49-F238E27FC236}">
                <a16:creationId xmlns:a16="http://schemas.microsoft.com/office/drawing/2014/main" id="{EE0EF321-8351-49AB-BA30-A90615C8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49424"/>
            <a:ext cx="12192000" cy="461772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4" name="Rectangle 53">
            <a:extLst>
              <a:ext uri="{FF2B5EF4-FFF2-40B4-BE49-F238E27FC236}">
                <a16:creationId xmlns:a16="http://schemas.microsoft.com/office/drawing/2014/main" id="{7F729D3C-986A-4A27-A9FF-0A07A0959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6" y="2249805"/>
            <a:ext cx="12191999" cy="461772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980D70A-17C6-78A3-6C8E-B9ED5DD5DB76}"/>
              </a:ext>
            </a:extLst>
          </p:cNvPr>
          <p:cNvPicPr>
            <a:picLocks noChangeAspect="1"/>
          </p:cNvPicPr>
          <p:nvPr/>
        </p:nvPicPr>
        <p:blipFill>
          <a:blip r:embed="rId4"/>
          <a:stretch>
            <a:fillRect/>
          </a:stretch>
        </p:blipFill>
        <p:spPr>
          <a:xfrm>
            <a:off x="2182219" y="2667000"/>
            <a:ext cx="2434426" cy="3638410"/>
          </a:xfrm>
          <a:prstGeom prst="rect">
            <a:avLst/>
          </a:prstGeom>
        </p:spPr>
      </p:pic>
      <p:pic>
        <p:nvPicPr>
          <p:cNvPr id="4" name="Content Placeholder 3">
            <a:extLst>
              <a:ext uri="{FF2B5EF4-FFF2-40B4-BE49-F238E27FC236}">
                <a16:creationId xmlns:a16="http://schemas.microsoft.com/office/drawing/2014/main" id="{083E1543-E12A-A128-BAAA-3FCE51638A2F}"/>
              </a:ext>
            </a:extLst>
          </p:cNvPr>
          <p:cNvPicPr>
            <a:picLocks noGrp="1" noChangeAspect="1"/>
          </p:cNvPicPr>
          <p:nvPr>
            <p:ph idx="1"/>
          </p:nvPr>
        </p:nvPicPr>
        <p:blipFill>
          <a:blip r:embed="rId5"/>
          <a:stretch>
            <a:fillRect/>
          </a:stretch>
        </p:blipFill>
        <p:spPr>
          <a:xfrm>
            <a:off x="7558619" y="2667000"/>
            <a:ext cx="2443312" cy="3638410"/>
          </a:xfrm>
          <a:prstGeom prst="rect">
            <a:avLst/>
          </a:prstGeom>
        </p:spPr>
      </p:pic>
    </p:spTree>
    <p:extLst>
      <p:ext uri="{BB962C8B-B14F-4D97-AF65-F5344CB8AC3E}">
        <p14:creationId xmlns:p14="http://schemas.microsoft.com/office/powerpoint/2010/main" val="3148071949"/>
      </p:ext>
    </p:extLst>
  </p:cSld>
  <p:clrMapOvr>
    <a:masterClrMapping/>
  </p:clrMapOvr>
</p:sld>
</file>

<file path=ppt/theme/theme1.xml><?xml version="1.0" encoding="utf-8"?>
<a:theme xmlns:a="http://schemas.openxmlformats.org/drawingml/2006/main" name="BlockprintVTI">
  <a:themeElements>
    <a:clrScheme name="AnalogousFromLightSeedRightStep">
      <a:dk1>
        <a:srgbClr val="000000"/>
      </a:dk1>
      <a:lt1>
        <a:srgbClr val="FFFFFF"/>
      </a:lt1>
      <a:dk2>
        <a:srgbClr val="223C2E"/>
      </a:dk2>
      <a:lt2>
        <a:srgbClr val="E2E7E8"/>
      </a:lt2>
      <a:accent1>
        <a:srgbClr val="C3988F"/>
      </a:accent1>
      <a:accent2>
        <a:srgbClr val="B79D7A"/>
      </a:accent2>
      <a:accent3>
        <a:srgbClr val="A6A67D"/>
      </a:accent3>
      <a:accent4>
        <a:srgbClr val="95AB75"/>
      </a:accent4>
      <a:accent5>
        <a:srgbClr val="8AAD83"/>
      </a:accent5>
      <a:accent6>
        <a:srgbClr val="77AF85"/>
      </a:accent6>
      <a:hlink>
        <a:srgbClr val="5A8B95"/>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emplate>{9E294B08-F246-8948-A36E-F22642C139C0}tf10001069</Template>
  <TotalTime>89</TotalTime>
  <Words>915</Words>
  <Application>Microsoft Macintosh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AvenirNext LT Pro Medium</vt:lpstr>
      <vt:lpstr>BlockprintVTI</vt:lpstr>
      <vt:lpstr>Aesthetic Perception and the Intrinsic Value of Nature</vt:lpstr>
      <vt:lpstr>Some key goals of environmentalists</vt:lpstr>
      <vt:lpstr>The intrinsic value of living entities</vt:lpstr>
      <vt:lpstr>The case of the Ram’s Head Lady Slipper</vt:lpstr>
      <vt:lpstr>Why should a plant have intrinsic moral value?</vt:lpstr>
      <vt:lpstr>Sober’s challenge—the demarcation problem </vt:lpstr>
      <vt:lpstr>Aesthetic value</vt:lpstr>
      <vt:lpstr>3 Problems for the Aesthetic Foundations of Environmental Ethics J. Robert Loftis (2003). </vt:lpstr>
      <vt:lpstr>Allen Carlson’s ’scientific cognitivism’</vt:lpstr>
      <vt:lpstr>A more aesthetically challenged flower</vt:lpstr>
      <vt:lpstr>My proposal </vt:lpstr>
      <vt:lpstr>The case of the NYC pidgeon</vt:lpstr>
      <vt:lpstr>Aesthetic appreciation </vt:lpstr>
      <vt:lpstr>Cognitive stock</vt:lpstr>
      <vt:lpstr>Emotions as perceptions of value</vt:lpstr>
      <vt:lpstr>Emotions as perceptions of value</vt:lpstr>
      <vt:lpstr>Tracking or projecting value?</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Aesthetic Perception and the Intrinsic Value of Nature</dc:title>
  <dc:creator>Shapshay, Sandra L.</dc:creator>
  <cp:lastModifiedBy>Shapshay, Sandra L.</cp:lastModifiedBy>
  <cp:revision>13</cp:revision>
  <dcterms:created xsi:type="dcterms:W3CDTF">2022-04-14T15:34:08Z</dcterms:created>
  <dcterms:modified xsi:type="dcterms:W3CDTF">2022-04-14T17:03:09Z</dcterms:modified>
</cp:coreProperties>
</file>